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67" r:id="rId13"/>
    <p:sldId id="274" r:id="rId14"/>
    <p:sldId id="268" r:id="rId15"/>
    <p:sldId id="275" r:id="rId16"/>
    <p:sldId id="270" r:id="rId17"/>
    <p:sldId id="271" r:id="rId18"/>
    <p:sldId id="272" r:id="rId19"/>
    <p:sldId id="276" r:id="rId20"/>
    <p:sldId id="273" r:id="rId21"/>
    <p:sldId id="277" r:id="rId22"/>
    <p:sldId id="278" r:id="rId23"/>
    <p:sldId id="279" r:id="rId24"/>
    <p:sldId id="280" r:id="rId25"/>
    <p:sldId id="281" r:id="rId26"/>
    <p:sldId id="284" r:id="rId27"/>
    <p:sldId id="283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DABBF-B224-4C9B-B93E-54BCA5E8386E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A2216-F505-4227-A4F5-8FBAC1B55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0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7A8BF-A8E2-499F-9C61-A4754729D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2923CF-0A49-4455-AA35-79576E872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BAED3-DC86-4C93-88A6-F1E8ABB4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CF87-5018-4E90-A263-9B4BD60563D2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10B27-961F-4181-9F2C-8DA3F5B2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2316-AD4F-49CE-837A-80BF3C97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B56-D3DB-4ED9-8584-EA7093D6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3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8D0F-4EEB-4155-8E11-35B277E7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73B963-DBB6-4404-93FA-967BC04F6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26E38-2919-4119-BD95-C1A569CD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CF87-5018-4E90-A263-9B4BD60563D2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E05C9-736F-416D-ACD4-CE4D7AE2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63E8E-34A8-4079-87D5-481B2F27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B56-D3DB-4ED9-8584-EA7093D6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5086E-2FF7-467E-9603-C8E046874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0B704-15AF-4366-9809-7BDF02E1B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A30DA-23DB-4F7F-917E-B345A868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CF87-5018-4E90-A263-9B4BD60563D2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428CE-E3DA-46D6-BC9A-770C3533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DA480-6612-4870-931D-4B2DC7FA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B56-D3DB-4ED9-8584-EA7093D6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1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5916-EBF7-4548-BAB6-5A33E345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3D99F-A21C-4965-8041-178CACF93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1AB4D-21B3-40FD-AEA2-2FB6397A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CF87-5018-4E90-A263-9B4BD60563D2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C7DF3-465D-4247-BDFE-3CD23F9D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5A390-DB93-4039-9458-F246A5B7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B56-D3DB-4ED9-8584-EA7093D6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5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70A5-D2B3-4E9D-80F1-3677D9524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17034-0682-4B32-9502-E8EC29496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BD3A9-D6F4-4465-8E7D-F0F0029F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CF87-5018-4E90-A263-9B4BD60563D2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8819C-EC63-4149-A0A4-F2B37EFD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0F01F-61BA-4557-8D3A-4D7AF540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B56-D3DB-4ED9-8584-EA7093D6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2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1074-3FBF-4ABA-982F-9F87532F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41BD-87E0-4D28-8687-CEF2517DF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EAA3C-ED27-4981-AD96-9103A59BE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697A8-0CE0-445A-8122-7AFAAE1A4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CF87-5018-4E90-A263-9B4BD60563D2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2801C-709B-427B-A4C2-80154548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DDAA9-6D0C-4260-9750-C87F5E501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B56-D3DB-4ED9-8584-EA7093D6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81E04-4816-44F3-B08B-6317A99B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F00CD-1D6D-4BBB-9F6F-AF55103F6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00CC5-5A32-470F-BCE6-910E48AAC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691BC-58C3-4FAD-A241-58CAE75BB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B92C9A-B87E-49B5-B769-86CA612BEB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0E0D39-3917-4287-9620-15933908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CF87-5018-4E90-A263-9B4BD60563D2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5C065-19A7-4828-A073-FD696D98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7502E-6CD3-42DD-9AD1-29B21E53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B56-D3DB-4ED9-8584-EA7093D6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A7D9-DA10-47E1-B171-00DC97FA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390DB-4D4C-412C-A2F4-D8AA743A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CF87-5018-4E90-A263-9B4BD60563D2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979D4-2D0A-4A38-810D-5514849A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74524-CB6A-4349-82F9-AB714EDBC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B56-D3DB-4ED9-8584-EA7093D6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7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451FCA-8B8B-4BF0-850C-017244F0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CF87-5018-4E90-A263-9B4BD60563D2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91F3DD-6217-4A50-B266-63ABDBA2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B29D7-6D10-4699-8D26-40E64CDF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B56-D3DB-4ED9-8584-EA7093D6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E9D68-3179-4BA0-9508-C385D3F6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C5EB3-A95B-4905-8590-94F163AD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F4635-85C5-4627-A4AC-9CBF2AE19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3EEEB-B749-4D23-B04D-E8865B90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CF87-5018-4E90-A263-9B4BD60563D2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9F34C-3618-4583-A931-99AE2C27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8291B-E265-4802-8645-43DA1EC14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B56-D3DB-4ED9-8584-EA7093D6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97E6-32AD-410D-B993-3C569549B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F3CAD-329C-42CB-AFDE-C0ABE873D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253F1-1B1D-4C4A-B9F5-BB188DD0C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9923B-ABAA-47D2-8478-8C349621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CF87-5018-4E90-A263-9B4BD60563D2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C8497-C655-4798-96DF-8A5E6C90B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1CB91-AFFA-4E27-B9AB-02D2A4CC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7B56-D3DB-4ED9-8584-EA7093D6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8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C58BFC-179B-4775-BBE1-397EE960D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43E38-DFA1-44F1-8B3C-26131E922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06D8E-6EDB-48B3-9E5C-D449B0D68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CF87-5018-4E90-A263-9B4BD60563D2}" type="datetimeFigureOut">
              <a:rPr lang="en-US" smtClean="0"/>
              <a:t>10/13/2018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BA980-5EBB-4C32-9615-CF4536E8F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26DB3-A361-46F9-A636-08408A6F5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7B56-D3DB-4ED9-8584-EA7093D64B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15CF-927B-4066-9BB8-A8D12DDB2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1247"/>
            <a:ext cx="9144000" cy="2387600"/>
          </a:xfrm>
        </p:spPr>
        <p:txBody>
          <a:bodyPr/>
          <a:lstStyle/>
          <a:p>
            <a:r>
              <a:rPr lang="en-US" dirty="0"/>
              <a:t>Traversable wormholes</a:t>
            </a:r>
            <a:br>
              <a:rPr lang="en-US" dirty="0"/>
            </a:br>
            <a:r>
              <a:rPr lang="en-US" dirty="0"/>
              <a:t>in 4 dimensions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049B3-074D-4CA8-974F-6F0650572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Juan M. Maldacena, Alexei Milekhin, </a:t>
            </a:r>
            <a:r>
              <a:rPr lang="en-US" u="sng" dirty="0"/>
              <a:t>Fedor K. Popov</a:t>
            </a:r>
          </a:p>
          <a:p>
            <a:r>
              <a:rPr lang="en-US" dirty="0"/>
              <a:t>Princeton University</a:t>
            </a:r>
          </a:p>
          <a:p>
            <a:endParaRPr lang="en-US" dirty="0"/>
          </a:p>
          <a:p>
            <a:r>
              <a:rPr lang="en-US" b="1" dirty="0"/>
              <a:t>arXiv:1807.04726</a:t>
            </a:r>
          </a:p>
        </p:txBody>
      </p:sp>
    </p:spTree>
    <p:extLst>
      <p:ext uri="{BB962C8B-B14F-4D97-AF65-F5344CB8AC3E}">
        <p14:creationId xmlns:p14="http://schemas.microsoft.com/office/powerpoint/2010/main" val="370237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AE28-5A90-43DD-ADE9-F31386D9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JT Gravity	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213B-3419-4EF7-B2A9-F90E47535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54" y="1421179"/>
            <a:ext cx="10515600" cy="4351338"/>
          </a:xfrm>
        </p:spPr>
        <p:txBody>
          <a:bodyPr/>
          <a:lstStyle/>
          <a:p>
            <a:r>
              <a:rPr lang="en-US" dirty="0"/>
              <a:t>Near horizon area of near-extremal black hole can be effectively described by two-dimensional JT gravity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r>
              <a:rPr lang="en-US" dirty="0"/>
              <a:t>One can get immediately null-energy condition out of this description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41076-D500-451D-AE96-255A628C8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471" y="2433406"/>
            <a:ext cx="8887690" cy="1106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03A01-609D-4DCE-B070-B22444340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96" y="4551825"/>
            <a:ext cx="10946004" cy="8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90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FA0B6-6391-406B-A211-F69FF0A3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JT gravity we get AdS2 and dynamical boundary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2162F-D2B7-4529-8692-FB9404C34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54" y="1949306"/>
            <a:ext cx="10515600" cy="4351338"/>
          </a:xfrm>
        </p:spPr>
        <p:txBody>
          <a:bodyPr/>
          <a:lstStyle/>
          <a:p>
            <a:r>
              <a:rPr lang="en-US" dirty="0"/>
              <a:t>JT gravity is not a complete description of the system. We must introduce cut-off.</a:t>
            </a:r>
          </a:p>
          <a:p>
            <a:r>
              <a:rPr lang="en-US" dirty="0"/>
              <a:t>It gives an effective way to compare</a:t>
            </a:r>
          </a:p>
          <a:p>
            <a:pPr marL="0" indent="0">
              <a:buNone/>
            </a:pPr>
            <a:r>
              <a:rPr lang="en-US" dirty="0"/>
              <a:t> black hole and wormhole phases.</a:t>
            </a:r>
          </a:p>
          <a:p>
            <a:pPr marL="0" indent="0">
              <a:buNone/>
            </a:pPr>
            <a:r>
              <a:rPr lang="en-US" dirty="0"/>
              <a:t> Introduce the interaction between</a:t>
            </a:r>
          </a:p>
          <a:p>
            <a:pPr marL="0" indent="0">
              <a:buNone/>
            </a:pPr>
            <a:r>
              <a:rPr lang="en-US" dirty="0"/>
              <a:t>boundaries (effective attraction) and</a:t>
            </a:r>
          </a:p>
          <a:p>
            <a:pPr marL="0" indent="0">
              <a:buNone/>
            </a:pPr>
            <a:r>
              <a:rPr lang="en-US" dirty="0"/>
              <a:t>We get a wormhole!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C9EC78-31F3-46D0-A410-377BC4D88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906" y="2689105"/>
            <a:ext cx="6349094" cy="41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0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D6A84C-7AA8-453D-A816-A2BF382E0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7" y="2045627"/>
            <a:ext cx="5568538" cy="2434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F9E77-3B3E-4E17-8038-1260FDC74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96" y="2173413"/>
            <a:ext cx="4652082" cy="21784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F3A2311-3483-403F-B599-938BBE8A7393}"/>
              </a:ext>
            </a:extLst>
          </p:cNvPr>
          <p:cNvSpPr txBox="1"/>
          <p:nvPr/>
        </p:nvSpPr>
        <p:spPr>
          <a:xfrm>
            <a:off x="1069731" y="571499"/>
            <a:ext cx="1112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Interaction induces black holes to create a wormhole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D06D4F-3E42-4B69-A56D-74F52D95DE0E}"/>
              </a:ext>
            </a:extLst>
          </p:cNvPr>
          <p:cNvCxnSpPr/>
          <p:nvPr/>
        </p:nvCxnSpPr>
        <p:spPr>
          <a:xfrm>
            <a:off x="5310554" y="2971800"/>
            <a:ext cx="1617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7112CEE-E1CA-4B4C-A3F0-3070A3077AF6}"/>
              </a:ext>
            </a:extLst>
          </p:cNvPr>
          <p:cNvSpPr txBox="1"/>
          <p:nvPr/>
        </p:nvSpPr>
        <p:spPr>
          <a:xfrm>
            <a:off x="5568629" y="2602468"/>
            <a:ext cx="120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EE218E-E52B-473C-8CC9-06BCDBA9BA29}"/>
              </a:ext>
            </a:extLst>
          </p:cNvPr>
          <p:cNvSpPr txBox="1"/>
          <p:nvPr/>
        </p:nvSpPr>
        <p:spPr>
          <a:xfrm>
            <a:off x="1345223" y="4908690"/>
            <a:ext cx="9202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But if one turns it off the wormhole will collapse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80888C-74A6-4FC3-B09C-9BA133EBAAE8}"/>
              </a:ext>
            </a:extLst>
          </p:cNvPr>
          <p:cNvCxnSpPr/>
          <p:nvPr/>
        </p:nvCxnSpPr>
        <p:spPr>
          <a:xfrm flipH="1" flipV="1">
            <a:off x="10005646" y="4220308"/>
            <a:ext cx="1387232" cy="870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F55AFB8-511B-4931-9608-FC615DEA75EB}"/>
              </a:ext>
            </a:extLst>
          </p:cNvPr>
          <p:cNvSpPr txBox="1"/>
          <p:nvPr/>
        </p:nvSpPr>
        <p:spPr>
          <a:xfrm>
            <a:off x="10789988" y="5126303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AdS2 x S^2</a:t>
            </a:r>
          </a:p>
        </p:txBody>
      </p:sp>
    </p:spTree>
    <p:extLst>
      <p:ext uri="{BB962C8B-B14F-4D97-AF65-F5344CB8AC3E}">
        <p14:creationId xmlns:p14="http://schemas.microsoft.com/office/powerpoint/2010/main" val="3738792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CC8C-B64B-48E9-97EA-E4E4081A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The temperature of the wormhole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EEEE2-130F-4142-A09F-44E24242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018" y="2645155"/>
            <a:ext cx="8590112" cy="12156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2CA699-EDD1-4DA8-92D7-AB98741108DD}"/>
              </a:ext>
            </a:extLst>
          </p:cNvPr>
          <p:cNvSpPr txBox="1"/>
          <p:nvPr/>
        </p:nvSpPr>
        <p:spPr>
          <a:xfrm>
            <a:off x="4470400" y="2275823"/>
            <a:ext cx="280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metric inside the throat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0B503-4BF5-463B-A3B2-F7D96C8017EC}"/>
              </a:ext>
            </a:extLst>
          </p:cNvPr>
          <p:cNvSpPr txBox="1"/>
          <p:nvPr/>
        </p:nvSpPr>
        <p:spPr>
          <a:xfrm>
            <a:off x="1995054" y="4230132"/>
            <a:ext cx="862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introduce temperature as the factor that rescales AdS_2 time and the asymptotic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8DFFC5-DDBF-4829-A09C-BECA6941A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188" y="4740196"/>
            <a:ext cx="2404412" cy="1433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82AFC1-7AF8-45D2-AB94-E80758F49AD1}"/>
              </a:ext>
            </a:extLst>
          </p:cNvPr>
          <p:cNvSpPr txBox="1"/>
          <p:nvPr/>
        </p:nvSpPr>
        <p:spPr>
          <a:xfrm>
            <a:off x="4553528" y="5272230"/>
            <a:ext cx="733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we turn off the interaction we effectively get a state with this temperature</a:t>
            </a:r>
          </a:p>
        </p:txBody>
      </p:sp>
    </p:spTree>
    <p:extLst>
      <p:ext uri="{BB962C8B-B14F-4D97-AF65-F5344CB8AC3E}">
        <p14:creationId xmlns:p14="http://schemas.microsoft.com/office/powerpoint/2010/main" val="283570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58539-0873-49CF-B5CF-8860D71F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0"/>
            <a:ext cx="10515600" cy="1325563"/>
          </a:xfrm>
        </p:spPr>
        <p:txBody>
          <a:bodyPr/>
          <a:lstStyle/>
          <a:p>
            <a:r>
              <a:rPr lang="en-US" dirty="0"/>
              <a:t>		Fermionic massless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997D5-6D2F-4BF1-BC99-2889DA9D9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033"/>
            <a:ext cx="10515600" cy="4351338"/>
          </a:xfrm>
        </p:spPr>
        <p:txBody>
          <a:bodyPr/>
          <a:lstStyle/>
          <a:p>
            <a:r>
              <a:rPr lang="en-US" dirty="0"/>
              <a:t>Due to the presence of magnetic charges, fermions have q massless modes. The mechanism is similar to  a Landau level</a:t>
            </a:r>
          </a:p>
          <a:p>
            <a:r>
              <a:rPr lang="en-US" dirty="0"/>
              <a:t>Can be explained by anomaly: 4d anomaly (E x B) -&gt; 2d anomaly q E -&gt; there should be massless fermions in 2d</a:t>
            </a:r>
          </a:p>
          <a:p>
            <a:r>
              <a:rPr lang="en-US" dirty="0"/>
              <a:t>We can think of them as moving along magnetic fields </a:t>
            </a:r>
          </a:p>
        </p:txBody>
      </p:sp>
      <p:pic>
        <p:nvPicPr>
          <p:cNvPr id="5122" name="Picture 2" descr="Image result for electric dipole">
            <a:extLst>
              <a:ext uri="{FF2B5EF4-FFF2-40B4-BE49-F238E27FC236}">
                <a16:creationId xmlns:a16="http://schemas.microsoft.com/office/drawing/2014/main" id="{FB507D64-B31D-48C1-84A8-AE0333655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95" y="3429000"/>
            <a:ext cx="3778095" cy="326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lectron moving along magnetic field">
            <a:extLst>
              <a:ext uri="{FF2B5EF4-FFF2-40B4-BE49-F238E27FC236}">
                <a16:creationId xmlns:a16="http://schemas.microsoft.com/office/drawing/2014/main" id="{63722818-4B9A-415B-876C-B67BE2DEB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48" y="3540586"/>
            <a:ext cx="4095317" cy="331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72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A232-A783-4F31-B4CC-406CA311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Fermionic massless modes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961B74-453B-41BD-BD47-96DD959C2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9802" y="2094316"/>
            <a:ext cx="2236302" cy="61827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AB0CA-9B97-486A-87F1-FA68D8B6F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320" y="3429000"/>
            <a:ext cx="8066868" cy="803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D1F4B-D8FB-4F7B-82D1-BC70EDE64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511" y="5208333"/>
            <a:ext cx="5691586" cy="9725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C4D04F-0B11-4EE1-8989-BFFC519A42E0}"/>
              </a:ext>
            </a:extLst>
          </p:cNvPr>
          <p:cNvSpPr txBox="1"/>
          <p:nvPr/>
        </p:nvSpPr>
        <p:spPr>
          <a:xfrm>
            <a:off x="449399" y="1417529"/>
            <a:ext cx="595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spinor can be decamped in the product of two 2d spinors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2644FE-F740-4772-AE09-9C515E82B289}"/>
              </a:ext>
            </a:extLst>
          </p:cNvPr>
          <p:cNvSpPr txBox="1"/>
          <p:nvPr/>
        </p:nvSpPr>
        <p:spPr>
          <a:xfrm>
            <a:off x="424873" y="3020043"/>
            <a:ext cx="1202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angular part can be found exactly and show the existence of q charged massless fermions forming spin j representation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19D17-14BB-4BD6-845C-EE83991F9E37}"/>
              </a:ext>
            </a:extLst>
          </p:cNvPr>
          <p:cNvSpPr txBox="1"/>
          <p:nvPr/>
        </p:nvSpPr>
        <p:spPr>
          <a:xfrm>
            <a:off x="332509" y="4622557"/>
            <a:ext cx="1009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solutions shows that fermionic modes are localized on the sphere, especially in the large charge limit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CBDDCE-4E2B-4D75-AE91-73043D606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883" y="1858717"/>
            <a:ext cx="3971552" cy="94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2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2665-BA8F-4B2F-B0E2-0F232666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Now we can consider magnetic lines as fermion trajectories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F7D0528-7F92-4CDC-A64D-D44A0C914E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633496"/>
              </p:ext>
            </p:extLst>
          </p:nvPr>
        </p:nvGraphicFramePr>
        <p:xfrm>
          <a:off x="1920148" y="1690688"/>
          <a:ext cx="7613147" cy="506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Acrobat Document" r:id="rId3" imgW="7543621" imgH="5829181" progId="AcroExch.Document.DC">
                  <p:embed/>
                </p:oleObj>
              </mc:Choice>
              <mc:Fallback>
                <p:oleObj name="Acrobat Document" r:id="rId3" imgW="7543621" imgH="5829181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03AC4CA-B41F-455B-88D6-8959FBC1F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0148" y="1690688"/>
                        <a:ext cx="7613147" cy="50672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93F747-8306-41CC-B478-A3BBB33C3C95}"/>
              </a:ext>
            </a:extLst>
          </p:cNvPr>
          <p:cNvCxnSpPr>
            <a:cxnSpLocks/>
          </p:cNvCxnSpPr>
          <p:nvPr/>
        </p:nvCxnSpPr>
        <p:spPr>
          <a:xfrm>
            <a:off x="1301262" y="2250831"/>
            <a:ext cx="2787161" cy="19734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78DDA1-ADAF-4A58-99B9-7117037B15EC}"/>
              </a:ext>
            </a:extLst>
          </p:cNvPr>
          <p:cNvCxnSpPr/>
          <p:nvPr/>
        </p:nvCxnSpPr>
        <p:spPr>
          <a:xfrm>
            <a:off x="1301262" y="2250831"/>
            <a:ext cx="6075484" cy="182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DCB1E06-A128-4E40-8200-78DBF15F7878}"/>
              </a:ext>
            </a:extLst>
          </p:cNvPr>
          <p:cNvSpPr txBox="1"/>
          <p:nvPr/>
        </p:nvSpPr>
        <p:spPr>
          <a:xfrm>
            <a:off x="167054" y="1626550"/>
            <a:ext cx="309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Oppositely charged black holes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9BF07E-4B33-41BB-9CCE-AB042944A747}"/>
              </a:ext>
            </a:extLst>
          </p:cNvPr>
          <p:cNvCxnSpPr>
            <a:cxnSpLocks/>
          </p:cNvCxnSpPr>
          <p:nvPr/>
        </p:nvCxnSpPr>
        <p:spPr>
          <a:xfrm flipH="1">
            <a:off x="6752492" y="4519246"/>
            <a:ext cx="3244363" cy="1600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1B435D-766E-48E9-A37D-C2B1E4BF2BA0}"/>
              </a:ext>
            </a:extLst>
          </p:cNvPr>
          <p:cNvSpPr txBox="1"/>
          <p:nvPr/>
        </p:nvSpPr>
        <p:spPr>
          <a:xfrm>
            <a:off x="9194783" y="4081781"/>
            <a:ext cx="247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Charged fermions move </a:t>
            </a:r>
          </a:p>
          <a:p>
            <a:pPr algn="ctr"/>
            <a:r>
              <a:rPr lang="en-US" dirty="0"/>
              <a:t>	in the throat</a:t>
            </a:r>
          </a:p>
        </p:txBody>
      </p:sp>
    </p:spTree>
    <p:extLst>
      <p:ext uri="{BB962C8B-B14F-4D97-AF65-F5344CB8AC3E}">
        <p14:creationId xmlns:p14="http://schemas.microsoft.com/office/powerpoint/2010/main" val="337011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D7B58-ACCA-4394-8232-92FE5E37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Quick variational ansatz for the length of the wormhole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64EEC8-AAF4-4ABA-A646-D86D83A40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495" y="1838647"/>
            <a:ext cx="9262891" cy="455372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81B9D1-C5A6-4616-AF74-BE05E7453C83}"/>
              </a:ext>
            </a:extLst>
          </p:cNvPr>
          <p:cNvCxnSpPr>
            <a:cxnSpLocks/>
          </p:cNvCxnSpPr>
          <p:nvPr/>
        </p:nvCxnSpPr>
        <p:spPr>
          <a:xfrm>
            <a:off x="1002323" y="2467706"/>
            <a:ext cx="5093677" cy="672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970D023-7280-4EA2-BC69-D2A62FB1064F}"/>
              </a:ext>
            </a:extLst>
          </p:cNvPr>
          <p:cNvSpPr txBox="1"/>
          <p:nvPr/>
        </p:nvSpPr>
        <p:spPr>
          <a:xfrm>
            <a:off x="172737" y="1518727"/>
            <a:ext cx="2826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Casimir energy</a:t>
            </a:r>
          </a:p>
          <a:p>
            <a:r>
              <a:rPr lang="en-US" dirty="0"/>
              <a:t> + conformal anomaly inside</a:t>
            </a:r>
          </a:p>
          <a:p>
            <a:r>
              <a:rPr lang="en-US" dirty="0"/>
              <a:t>the throat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F6B106-992A-48F6-8957-BDBCDCDCC9D3}"/>
              </a:ext>
            </a:extLst>
          </p:cNvPr>
          <p:cNvCxnSpPr/>
          <p:nvPr/>
        </p:nvCxnSpPr>
        <p:spPr>
          <a:xfrm flipV="1">
            <a:off x="1436432" y="3800482"/>
            <a:ext cx="3481754" cy="1230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961933-4D65-4727-A10C-26943EADF0D4}"/>
              </a:ext>
            </a:extLst>
          </p:cNvPr>
          <p:cNvSpPr txBox="1"/>
          <p:nvPr/>
        </p:nvSpPr>
        <p:spPr>
          <a:xfrm>
            <a:off x="587530" y="5154607"/>
            <a:ext cx="165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FE3DC-7B8C-45AA-AC94-C6499D81DD0A}"/>
              </a:ext>
            </a:extLst>
          </p:cNvPr>
          <p:cNvSpPr txBox="1"/>
          <p:nvPr/>
        </p:nvSpPr>
        <p:spPr>
          <a:xfrm>
            <a:off x="172737" y="2769385"/>
            <a:ext cx="3941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neglected by the difference </a:t>
            </a:r>
          </a:p>
          <a:p>
            <a:r>
              <a:rPr lang="en-US" dirty="0"/>
              <a:t>between different fermionic trajectories</a:t>
            </a:r>
          </a:p>
        </p:txBody>
      </p:sp>
    </p:spTree>
    <p:extLst>
      <p:ext uri="{BB962C8B-B14F-4D97-AF65-F5344CB8AC3E}">
        <p14:creationId xmlns:p14="http://schemas.microsoft.com/office/powerpoint/2010/main" val="379757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5CB38-67D8-499E-89E1-FB08654F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last equation did not persuade you one can directly solve the Einstein equations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E08EEB-D637-4A69-A431-48D6ECE3A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141" y="2013022"/>
            <a:ext cx="8713782" cy="1820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FB5A4-3310-4515-92B5-1A779A2F5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04" y="3833091"/>
            <a:ext cx="4836663" cy="766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BC7D5-E744-4AC9-806B-7F42311D7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349" y="5132241"/>
            <a:ext cx="6821574" cy="925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A0F076-2822-46E0-91AE-AD11EAD5D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737" y="5170125"/>
            <a:ext cx="2212853" cy="88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1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8CB5-BF85-4053-B023-50AB7789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solution was right only for q^2&gt;&gt;d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AF6A7-D9AE-4864-8AA7-8F1A33E05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get the right answer the difference between the trajectories must be taken into account and the finite distance between the black holes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32279-FBB9-49B7-91A3-B2D1AF454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59" y="5555595"/>
            <a:ext cx="6140914" cy="994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2A12BF-73CA-4E93-AA5B-AD76C4C4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34" y="2701145"/>
            <a:ext cx="6869876" cy="2665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50792D-C6EA-479C-A2D3-1ABA4F1C7B71}"/>
              </a:ext>
            </a:extLst>
          </p:cNvPr>
          <p:cNvSpPr txBox="1"/>
          <p:nvPr/>
        </p:nvSpPr>
        <p:spPr>
          <a:xfrm>
            <a:off x="8465457" y="3429000"/>
            <a:ext cx="332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 ~ 2.35 d, d&gt;&gt; q^2</a:t>
            </a:r>
          </a:p>
        </p:txBody>
      </p:sp>
    </p:spTree>
    <p:extLst>
      <p:ext uri="{BB962C8B-B14F-4D97-AF65-F5344CB8AC3E}">
        <p14:creationId xmlns:p14="http://schemas.microsoft.com/office/powerpoint/2010/main" val="128237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5883-F969-48C6-BD24-3BAEB664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4624342" cy="1325563"/>
          </a:xfrm>
        </p:spPr>
        <p:txBody>
          <a:bodyPr>
            <a:normAutofit/>
          </a:bodyPr>
          <a:lstStyle/>
          <a:p>
            <a:r>
              <a:rPr lang="en-US"/>
              <a:t>Examples of interstellar travels</a:t>
            </a:r>
          </a:p>
        </p:txBody>
      </p:sp>
      <p:sp>
        <p:nvSpPr>
          <p:cNvPr id="7174" name="Oval 77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037AA3-61CE-4E24-9DF4-3F3CF1F72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23798" r="20202"/>
          <a:stretch/>
        </p:blipFill>
        <p:spPr>
          <a:xfrm>
            <a:off x="5680087" y="361702"/>
            <a:ext cx="1691640" cy="1691640"/>
          </a:xfrm>
          <a:custGeom>
            <a:avLst/>
            <a:gdLst>
              <a:gd name="connsiteX0" fmla="*/ 978408 w 1956816"/>
              <a:gd name="connsiteY0" fmla="*/ 0 h 1956816"/>
              <a:gd name="connsiteX1" fmla="*/ 1956816 w 1956816"/>
              <a:gd name="connsiteY1" fmla="*/ 978408 h 1956816"/>
              <a:gd name="connsiteX2" fmla="*/ 978408 w 1956816"/>
              <a:gd name="connsiteY2" fmla="*/ 1956816 h 1956816"/>
              <a:gd name="connsiteX3" fmla="*/ 0 w 1956816"/>
              <a:gd name="connsiteY3" fmla="*/ 978408 h 1956816"/>
              <a:gd name="connsiteX4" fmla="*/ 978408 w 1956816"/>
              <a:gd name="connsiteY4" fmla="*/ 0 h 19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57E8F-7134-4FFC-84E4-0F16877F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4558309" cy="3181684"/>
          </a:xfrm>
        </p:spPr>
        <p:txBody>
          <a:bodyPr anchor="t">
            <a:normAutofit/>
          </a:bodyPr>
          <a:lstStyle/>
          <a:p>
            <a:r>
              <a:rPr lang="en-US" sz="1800" dirty="0"/>
              <a:t>A portal in the movie “Contact”</a:t>
            </a:r>
          </a:p>
          <a:p>
            <a:r>
              <a:rPr lang="en-US" sz="1800" dirty="0"/>
              <a:t>Portals and "resonance cascade“ from the universe of Half-Life</a:t>
            </a:r>
          </a:p>
          <a:p>
            <a:r>
              <a:rPr lang="en-US" sz="1800" dirty="0"/>
              <a:t>An intergalactic subway from Stargate</a:t>
            </a:r>
          </a:p>
          <a:p>
            <a:r>
              <a:rPr lang="en-US" sz="1800" dirty="0"/>
              <a:t>Black Hole that leads really to hell</a:t>
            </a:r>
          </a:p>
        </p:txBody>
      </p:sp>
      <p:sp>
        <p:nvSpPr>
          <p:cNvPr id="7175" name="Freeform: Shape 78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6" name="Oval 81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Image result for resonance cascade half life">
            <a:extLst>
              <a:ext uri="{FF2B5EF4-FFF2-40B4-BE49-F238E27FC236}">
                <a16:creationId xmlns:a16="http://schemas.microsoft.com/office/drawing/2014/main" id="{D21B06FA-9B9D-4256-B7F7-73FABDDF6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0" r="9060"/>
          <a:stretch/>
        </p:blipFill>
        <p:spPr bwMode="auto">
          <a:xfrm>
            <a:off x="5838252" y="2722161"/>
            <a:ext cx="2743200" cy="274320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77BF3-CC77-4508-B6A4-5A1CB904F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l="21669" r="29138" b="-1"/>
          <a:stretch/>
        </p:blipFill>
        <p:spPr>
          <a:xfrm>
            <a:off x="8278624" y="2"/>
            <a:ext cx="3913376" cy="3281569"/>
          </a:xfrm>
          <a:custGeom>
            <a:avLst/>
            <a:gdLst>
              <a:gd name="connsiteX0" fmla="*/ 267865 w 3913376"/>
              <a:gd name="connsiteY0" fmla="*/ 0 h 3281569"/>
              <a:gd name="connsiteX1" fmla="*/ 3913376 w 3913376"/>
              <a:gd name="connsiteY1" fmla="*/ 0 h 3281569"/>
              <a:gd name="connsiteX2" fmla="*/ 3913376 w 3913376"/>
              <a:gd name="connsiteY2" fmla="*/ 2499938 h 3281569"/>
              <a:gd name="connsiteX3" fmla="*/ 3794714 w 3913376"/>
              <a:gd name="connsiteY3" fmla="*/ 2630499 h 3281569"/>
              <a:gd name="connsiteX4" fmla="*/ 2222892 w 3913376"/>
              <a:gd name="connsiteY4" fmla="*/ 3281569 h 3281569"/>
              <a:gd name="connsiteX5" fmla="*/ 0 w 3913376"/>
              <a:gd name="connsiteY5" fmla="*/ 1058677 h 3281569"/>
              <a:gd name="connsiteX6" fmla="*/ 174686 w 3913376"/>
              <a:gd name="connsiteY6" fmla="*/ 193427 h 328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7177" name="Freeform: Shape 82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Image result for contact movie">
            <a:extLst>
              <a:ext uri="{FF2B5EF4-FFF2-40B4-BE49-F238E27FC236}">
                <a16:creationId xmlns:a16="http://schemas.microsoft.com/office/drawing/2014/main" id="{26136F97-52CF-4680-AD0B-E2043B156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r="28044" b="-2"/>
          <a:stretch/>
        </p:blipFill>
        <p:spPr bwMode="auto">
          <a:xfrm>
            <a:off x="9009416" y="4131546"/>
            <a:ext cx="3178912" cy="2726454"/>
          </a:xfrm>
          <a:custGeom>
            <a:avLst/>
            <a:gdLst>
              <a:gd name="connsiteX0" fmla="*/ 1837818 w 3178912"/>
              <a:gd name="connsiteY0" fmla="*/ 0 h 2726454"/>
              <a:gd name="connsiteX1" fmla="*/ 3137352 w 3178912"/>
              <a:gd name="connsiteY1" fmla="*/ 538285 h 2726454"/>
              <a:gd name="connsiteX2" fmla="*/ 3178912 w 3178912"/>
              <a:gd name="connsiteY2" fmla="*/ 584013 h 2726454"/>
              <a:gd name="connsiteX3" fmla="*/ 3178912 w 3178912"/>
              <a:gd name="connsiteY3" fmla="*/ 2726454 h 2726454"/>
              <a:gd name="connsiteX4" fmla="*/ 229483 w 3178912"/>
              <a:gd name="connsiteY4" fmla="*/ 2726454 h 2726454"/>
              <a:gd name="connsiteX5" fmla="*/ 221815 w 3178912"/>
              <a:gd name="connsiteY5" fmla="*/ 2713832 h 2726454"/>
              <a:gd name="connsiteX6" fmla="*/ 0 w 3178912"/>
              <a:gd name="connsiteY6" fmla="*/ 1837818 h 2726454"/>
              <a:gd name="connsiteX7" fmla="*/ 1837818 w 3178912"/>
              <a:gd name="connsiteY7" fmla="*/ 0 h 272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751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E829A-BD5C-4119-AEBC-12591FAC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15" y="24489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Unfortunately this black holes attract each other and sooner or later they will collapse on each other that would destroy the created wormhole</a:t>
            </a:r>
          </a:p>
        </p:txBody>
      </p:sp>
    </p:spTree>
    <p:extLst>
      <p:ext uri="{BB962C8B-B14F-4D97-AF65-F5344CB8AC3E}">
        <p14:creationId xmlns:p14="http://schemas.microsoft.com/office/powerpoint/2010/main" val="109640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3A58-8B74-46D2-A154-530EFA3C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/>
              <a:t>The way of stabilizing of the double BH system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E049F-AEB3-4415-8E3C-8E32CBACE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some artificial force that would prevent black holes from falling on each other(for example, uniform magnetic field)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them rotate! - the most natural choice</a:t>
            </a:r>
          </a:p>
        </p:txBody>
      </p:sp>
    </p:spTree>
    <p:extLst>
      <p:ext uri="{BB962C8B-B14F-4D97-AF65-F5344CB8AC3E}">
        <p14:creationId xmlns:p14="http://schemas.microsoft.com/office/powerpoint/2010/main" val="246074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3510-0749-440C-A960-0FB44054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Adding rotation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B4E936-E2DD-4A29-9DE0-F41540AEC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434" y="1825625"/>
            <a:ext cx="68791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65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F6CB-BC7D-415A-801B-887D7308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new problems arise from this rotation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9E4B1-393F-4F6A-9415-8E91CDBEE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Throat is very fragile as it was calculated before. The binding energy is so small that small thermal fluctuation can destroy</a:t>
            </a:r>
          </a:p>
          <a:p>
            <a:r>
              <a:rPr lang="en-US" dirty="0"/>
              <a:t>Because of the rotation an effective Unruh temperature appears (Sokolov-</a:t>
            </a:r>
            <a:r>
              <a:rPr lang="en-US" dirty="0" err="1"/>
              <a:t>Ternov</a:t>
            </a:r>
            <a:r>
              <a:rPr lang="en-US" dirty="0"/>
              <a:t> effect). It should be less the binding energy.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85BE9-E67E-4247-B0A2-0AD3EB427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17" y="3783211"/>
            <a:ext cx="8633943" cy="928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9FB47F-9BBF-4072-A9AB-FC721F441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201" y="5331880"/>
            <a:ext cx="5488145" cy="1160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9A8E00-D49C-4C91-AF9A-76FA1EE26983}"/>
              </a:ext>
            </a:extLst>
          </p:cNvPr>
          <p:cNvSpPr txBox="1"/>
          <p:nvPr/>
        </p:nvSpPr>
        <p:spPr>
          <a:xfrm>
            <a:off x="1071416" y="4755063"/>
            <a:ext cx="9611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pole is responsible for the temperature. The inverse temperature can be found to be</a:t>
            </a:r>
          </a:p>
        </p:txBody>
      </p:sp>
    </p:spTree>
    <p:extLst>
      <p:ext uri="{BB962C8B-B14F-4D97-AF65-F5344CB8AC3E}">
        <p14:creationId xmlns:p14="http://schemas.microsoft.com/office/powerpoint/2010/main" val="380138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B05DA8-F424-4CC0-B354-FF13C86A6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463" y="0"/>
            <a:ext cx="9237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36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7120-4A75-4CED-92DD-70269F10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Thermodynamic stability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D41B0-ACDD-4D60-9BAD-F6260C20A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67" y="938752"/>
            <a:ext cx="8522587" cy="54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85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9BD3-B3D1-4395-B71B-0EF30C300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C9B1-2371-4397-A61F-377EFAF1B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showed a wormhole solution of an Einstein-Maxwell theory with charged fermions</a:t>
            </a:r>
          </a:p>
          <a:p>
            <a:r>
              <a:rPr lang="en-US" dirty="0"/>
              <a:t>It is a traversable wormhole in 4d without exotic matter</a:t>
            </a:r>
          </a:p>
          <a:p>
            <a:r>
              <a:rPr lang="en-US" dirty="0"/>
              <a:t>It balances classical and quantum effects</a:t>
            </a:r>
          </a:p>
          <a:p>
            <a:r>
              <a:rPr lang="en-US" dirty="0"/>
              <a:t>It does not violate causality</a:t>
            </a:r>
          </a:p>
          <a:p>
            <a:r>
              <a:rPr lang="en-US" dirty="0"/>
              <a:t>It has no horizon and no entropy</a:t>
            </a:r>
          </a:p>
          <a:p>
            <a:r>
              <a:rPr lang="en-US" dirty="0"/>
              <a:t>Can be described as a pair of entangled black holes</a:t>
            </a:r>
          </a:p>
        </p:txBody>
      </p:sp>
    </p:spTree>
    <p:extLst>
      <p:ext uri="{BB962C8B-B14F-4D97-AF65-F5344CB8AC3E}">
        <p14:creationId xmlns:p14="http://schemas.microsoft.com/office/powerpoint/2010/main" val="414811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0321-657C-4F66-A696-0351B457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37933-F0B3-4437-95A2-91597F87F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present the initial state of the system and the final state of the system, but we didn’t describe the transition? </a:t>
            </a:r>
          </a:p>
          <a:p>
            <a:r>
              <a:rPr lang="en-US" dirty="0"/>
              <a:t>How does topology change?</a:t>
            </a:r>
          </a:p>
          <a:p>
            <a:r>
              <a:rPr lang="en-US" dirty="0"/>
              <a:t>How does the other black hole find another?</a:t>
            </a:r>
          </a:p>
          <a:p>
            <a:r>
              <a:rPr lang="en-US" dirty="0"/>
              <a:t>What happen if we consider a system of multiple black holes? Can we build a subway system like in Moscow or in London?</a:t>
            </a:r>
          </a:p>
          <a:p>
            <a:r>
              <a:rPr lang="en-US" dirty="0"/>
              <a:t>Do quantum fluctuations destroy the wormhole?</a:t>
            </a:r>
          </a:p>
          <a:p>
            <a:r>
              <a:rPr lang="en-US" dirty="0"/>
              <a:t>How did system lose the entropy?</a:t>
            </a:r>
          </a:p>
        </p:txBody>
      </p:sp>
    </p:spTree>
    <p:extLst>
      <p:ext uri="{BB962C8B-B14F-4D97-AF65-F5344CB8AC3E}">
        <p14:creationId xmlns:p14="http://schemas.microsoft.com/office/powerpoint/2010/main" val="1196416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BA3B-6786-4F85-991A-00319E1E1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983" y="609888"/>
            <a:ext cx="9070731" cy="3134213"/>
          </a:xfrm>
        </p:spPr>
        <p:txBody>
          <a:bodyPr>
            <a:noAutofit/>
          </a:bodyPr>
          <a:lstStyle/>
          <a:p>
            <a:pPr algn="ctr"/>
            <a:r>
              <a:rPr lang="en-US" sz="7200" dirty="0"/>
              <a:t>Thank you for your attention</a:t>
            </a:r>
          </a:p>
        </p:txBody>
      </p:sp>
      <p:pic>
        <p:nvPicPr>
          <p:cNvPr id="7170" name="Picture 2" descr="Animated GIF">
            <a:extLst>
              <a:ext uri="{FF2B5EF4-FFF2-40B4-BE49-F238E27FC236}">
                <a16:creationId xmlns:a16="http://schemas.microsoft.com/office/drawing/2014/main" id="{1EEFA0CC-F83C-4F86-9AB8-46235B8CAB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57" y="4285962"/>
            <a:ext cx="4572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56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1CFB-D7BA-461D-A641-1EC935B9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9" y="365125"/>
            <a:ext cx="1181330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main leitmotif of these ideas is the existence of </a:t>
            </a:r>
            <a:r>
              <a:rPr lang="en-US" sz="4800" b="1" dirty="0"/>
              <a:t>Wormholes</a:t>
            </a:r>
          </a:p>
        </p:txBody>
      </p:sp>
      <p:pic>
        <p:nvPicPr>
          <p:cNvPr id="1026" name="Picture 2" descr="Image result for wormhole">
            <a:extLst>
              <a:ext uri="{FF2B5EF4-FFF2-40B4-BE49-F238E27FC236}">
                <a16:creationId xmlns:a16="http://schemas.microsoft.com/office/drawing/2014/main" id="{10C6D01B-4A4C-41F1-8873-6E122E946C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06" y="1690688"/>
            <a:ext cx="61122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john wheeler">
            <a:extLst>
              <a:ext uri="{FF2B5EF4-FFF2-40B4-BE49-F238E27FC236}">
                <a16:creationId xmlns:a16="http://schemas.microsoft.com/office/drawing/2014/main" id="{4B4E8C19-1E3E-4D64-B496-94A2E3F13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497" y="1760725"/>
            <a:ext cx="3233831" cy="42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5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9D7B-D096-42DD-9AAC-24BE9D26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The first example of the wormhole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ABF1C2-4A8A-4B58-9001-71913C71B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example of the wormhole is a usual black hole</a:t>
            </a:r>
          </a:p>
          <a:p>
            <a:endParaRPr lang="en-US" dirty="0"/>
          </a:p>
          <a:p>
            <a:r>
              <a:rPr lang="en-US" dirty="0"/>
              <a:t>Just expand the area between</a:t>
            </a:r>
          </a:p>
          <a:p>
            <a:pPr marL="0" indent="0">
              <a:buNone/>
            </a:pPr>
            <a:r>
              <a:rPr lang="en-US" dirty="0"/>
              <a:t>the Horizon and the </a:t>
            </a:r>
            <a:r>
              <a:rPr lang="en-US" dirty="0" err="1"/>
              <a:t>Antihorizon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would get two black holes.</a:t>
            </a:r>
          </a:p>
          <a:p>
            <a:pPr marL="0" indent="0">
              <a:buNone/>
            </a:pPr>
            <a:r>
              <a:rPr lang="en-US" dirty="0"/>
              <a:t>So we can start with two BH.</a:t>
            </a:r>
          </a:p>
        </p:txBody>
      </p:sp>
      <p:pic>
        <p:nvPicPr>
          <p:cNvPr id="2052" name="Picture 4" descr="Image result for kruskal coordinates penrose diagram">
            <a:extLst>
              <a:ext uri="{FF2B5EF4-FFF2-40B4-BE49-F238E27FC236}">
                <a16:creationId xmlns:a16="http://schemas.microsoft.com/office/drawing/2014/main" id="{08DD74B2-A271-4F45-AB1A-F3B4C910D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633662"/>
            <a:ext cx="5551864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9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94F1-7EA7-41E3-BD8B-B553AC35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sci-fi wormholes in general relativity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0921-9380-4602-BE06-DAD821993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Forbidden by the Achronal (=fastest line) Average Null Energy Condition + Einstein equation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6A218-8837-4630-B770-8C61964AD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413" y="3337533"/>
            <a:ext cx="3678943" cy="17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5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5137-F4B9-4ACC-8CA8-12D17C57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What about longer wormholes?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5AF51-2D0C-4859-B9A7-3F5569685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Still can be used for a good novel</a:t>
            </a:r>
          </a:p>
          <a:p>
            <a:r>
              <a:rPr lang="en-US" dirty="0"/>
              <a:t>Still is not possible due to the Null Energy Condition</a:t>
            </a:r>
          </a:p>
          <a:p>
            <a:r>
              <a:rPr lang="en-US" dirty="0"/>
              <a:t>But this is easier to violate by some exotic matter</a:t>
            </a:r>
          </a:p>
          <a:p>
            <a:r>
              <a:rPr lang="en-US" dirty="0"/>
              <a:t>For example, can be violated by </a:t>
            </a:r>
            <a:r>
              <a:rPr lang="en-US" dirty="0" err="1"/>
              <a:t>galelions</a:t>
            </a:r>
            <a:r>
              <a:rPr lang="en-US" dirty="0"/>
              <a:t> (also they can help to get bouncing solution instead of big bang one)</a:t>
            </a:r>
          </a:p>
          <a:p>
            <a:r>
              <a:rPr lang="en-US" dirty="0"/>
              <a:t>Also Casimir energy satisfies this condition and it is not so unusual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3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F1CF-9CDE-4E88-AE73-3345EEC9D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Null Energy condition and Casimir 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22E3C-ABD3-43BA-BEFB-4C49A08C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1" y="1846574"/>
            <a:ext cx="7582868" cy="46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90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F338-BE2D-4252-880E-35908F8C6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799"/>
            <a:ext cx="10515600" cy="1325563"/>
          </a:xfrm>
        </p:spPr>
        <p:txBody>
          <a:bodyPr/>
          <a:lstStyle/>
          <a:p>
            <a:r>
              <a:rPr lang="en-US" dirty="0"/>
              <a:t>	The theory and recipe for wormholes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1E05-CF48-408C-9799-0C26BE6B1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32" y="3752561"/>
            <a:ext cx="11261437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Einstein-Hilbert action provides dynamics for metric</a:t>
            </a:r>
          </a:p>
          <a:p>
            <a:r>
              <a:rPr lang="en-US" dirty="0"/>
              <a:t>Fermions creates negative null-energy for sustaining wormhole solution</a:t>
            </a:r>
          </a:p>
          <a:p>
            <a:r>
              <a:rPr lang="en-US" dirty="0"/>
              <a:t>Electromagnetic field is responsible for circulating of fermions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C27D1-8A05-4411-8A4D-AE4F585C9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0" y="1509829"/>
            <a:ext cx="6418461" cy="1813564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03AC4CA-B41F-455B-88D6-8959FBC1F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082735"/>
              </p:ext>
            </p:extLst>
          </p:nvPr>
        </p:nvGraphicFramePr>
        <p:xfrm>
          <a:off x="6902953" y="1052825"/>
          <a:ext cx="4692515" cy="312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Acrobat Document" r:id="rId4" imgW="7543621" imgH="5829181" progId="AcroExch.Document.DC">
                  <p:embed/>
                </p:oleObj>
              </mc:Choice>
              <mc:Fallback>
                <p:oleObj name="Acrobat Document" r:id="rId4" imgW="7543621" imgH="58291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2953" y="1052825"/>
                        <a:ext cx="4692515" cy="3123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79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A35F-2DF5-448F-912D-6E810E05C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236" y="189634"/>
            <a:ext cx="10515600" cy="1325563"/>
          </a:xfrm>
        </p:spPr>
        <p:txBody>
          <a:bodyPr/>
          <a:lstStyle/>
          <a:p>
            <a:r>
              <a:rPr lang="en-US" dirty="0"/>
              <a:t>We start with consideration of one near-extremal magnetically charged black hole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23715-1A8F-44DE-9DEA-B5D0CE638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13" y="1892570"/>
            <a:ext cx="8580049" cy="4439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FA15EB-A6B5-4C2F-B05F-C963CC5DD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735" y="3429000"/>
            <a:ext cx="2742421" cy="244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9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844</Words>
  <Application>Microsoft Office PowerPoint</Application>
  <PresentationFormat>Widescreen</PresentationFormat>
  <Paragraphs>104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Acrobat Document</vt:lpstr>
      <vt:lpstr>Traversable wormholes in 4 dimensions</vt:lpstr>
      <vt:lpstr>Examples of interstellar travels</vt:lpstr>
      <vt:lpstr>The main leitmotif of these ideas is the existence of Wormholes</vt:lpstr>
      <vt:lpstr> The first example of the wormhole</vt:lpstr>
      <vt:lpstr>The sci-fi wormholes in general relativity</vt:lpstr>
      <vt:lpstr>  What about longer wormholes?</vt:lpstr>
      <vt:lpstr>The Null Energy condition and Casimir Energy</vt:lpstr>
      <vt:lpstr> The theory and recipe for wormholes</vt:lpstr>
      <vt:lpstr>We start with consideration of one near-extremal magnetically charged black hole</vt:lpstr>
      <vt:lpstr>    JT Gravity  </vt:lpstr>
      <vt:lpstr>In JT gravity we get AdS2 and dynamical boundary</vt:lpstr>
      <vt:lpstr>PowerPoint Presentation</vt:lpstr>
      <vt:lpstr> The temperature of the wormhole</vt:lpstr>
      <vt:lpstr>  Fermionic massless modes</vt:lpstr>
      <vt:lpstr>  Fermionic massless modes</vt:lpstr>
      <vt:lpstr>Now we can consider magnetic lines as fermion trajectories</vt:lpstr>
      <vt:lpstr>Quick variational ansatz for the length of the wormhole</vt:lpstr>
      <vt:lpstr>If the last equation did not persuade you one can directly solve the Einstein equations</vt:lpstr>
      <vt:lpstr>The last solution was right only for q^2&gt;&gt;d</vt:lpstr>
      <vt:lpstr>Unfortunately this black holes attract each other and sooner or later they will collapse on each other that would destroy the created wormhole</vt:lpstr>
      <vt:lpstr>The way of stabilizing of the double BH system </vt:lpstr>
      <vt:lpstr>    Adding rotation</vt:lpstr>
      <vt:lpstr>Some new problems arise from this rotation</vt:lpstr>
      <vt:lpstr>PowerPoint Presentation</vt:lpstr>
      <vt:lpstr>Thermodynamic stability</vt:lpstr>
      <vt:lpstr>    Conclusion</vt:lpstr>
      <vt:lpstr>Open questions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Fedor</dc:creator>
  <cp:lastModifiedBy>Fedor</cp:lastModifiedBy>
  <cp:revision>22</cp:revision>
  <dcterms:created xsi:type="dcterms:W3CDTF">2018-10-11T00:53:21Z</dcterms:created>
  <dcterms:modified xsi:type="dcterms:W3CDTF">2018-10-13T20:17:54Z</dcterms:modified>
</cp:coreProperties>
</file>