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3" r:id="rId4"/>
    <p:sldId id="258" r:id="rId5"/>
    <p:sldId id="264" r:id="rId6"/>
    <p:sldId id="265" r:id="rId7"/>
    <p:sldId id="266" r:id="rId8"/>
    <p:sldId id="271" r:id="rId9"/>
    <p:sldId id="267" r:id="rId10"/>
    <p:sldId id="260"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p:restoredTop sz="69357"/>
  </p:normalViewPr>
  <p:slideViewPr>
    <p:cSldViewPr snapToGrid="0" snapToObjects="1">
      <p:cViewPr varScale="1">
        <p:scale>
          <a:sx n="74" d="100"/>
          <a:sy n="74" d="100"/>
        </p:scale>
        <p:origin x="624"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8CF1F-CADD-B749-9638-9737F53F5855}" type="datetimeFigureOut">
              <a:rPr lang="en-US" smtClean="0"/>
              <a:t>11/2/19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4B9A4-D310-0D4B-848F-EDD2319D03F0}" type="slidenum">
              <a:rPr lang="en-US" smtClean="0"/>
              <a:t>‹#›</a:t>
            </a:fld>
            <a:endParaRPr lang="en-US"/>
          </a:p>
        </p:txBody>
      </p:sp>
    </p:spTree>
    <p:extLst>
      <p:ext uri="{BB962C8B-B14F-4D97-AF65-F5344CB8AC3E}">
        <p14:creationId xmlns:p14="http://schemas.microsoft.com/office/powerpoint/2010/main" val="2986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4B9A4-D310-0D4B-848F-EDD2319D03F0}" type="slidenum">
              <a:rPr lang="en-US" smtClean="0"/>
              <a:t>1</a:t>
            </a:fld>
            <a:endParaRPr lang="en-US"/>
          </a:p>
        </p:txBody>
      </p:sp>
    </p:spTree>
    <p:extLst>
      <p:ext uri="{BB962C8B-B14F-4D97-AF65-F5344CB8AC3E}">
        <p14:creationId xmlns:p14="http://schemas.microsoft.com/office/powerpoint/2010/main" val="189954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4B9A4-D310-0D4B-848F-EDD2319D03F0}" type="slidenum">
              <a:rPr lang="en-US" smtClean="0"/>
              <a:t>10</a:t>
            </a:fld>
            <a:endParaRPr lang="en-US"/>
          </a:p>
        </p:txBody>
      </p:sp>
    </p:spTree>
    <p:extLst>
      <p:ext uri="{BB962C8B-B14F-4D97-AF65-F5344CB8AC3E}">
        <p14:creationId xmlns:p14="http://schemas.microsoft.com/office/powerpoint/2010/main" val="156965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4B9A4-D310-0D4B-848F-EDD2319D03F0}" type="slidenum">
              <a:rPr lang="en-US" smtClean="0"/>
              <a:t>11</a:t>
            </a:fld>
            <a:endParaRPr lang="en-US"/>
          </a:p>
        </p:txBody>
      </p:sp>
    </p:spTree>
    <p:extLst>
      <p:ext uri="{BB962C8B-B14F-4D97-AF65-F5344CB8AC3E}">
        <p14:creationId xmlns:p14="http://schemas.microsoft.com/office/powerpoint/2010/main" val="140142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4B9A4-D310-0D4B-848F-EDD2319D03F0}" type="slidenum">
              <a:rPr lang="en-US" smtClean="0"/>
              <a:t>2</a:t>
            </a:fld>
            <a:endParaRPr lang="en-US"/>
          </a:p>
        </p:txBody>
      </p:sp>
    </p:spTree>
    <p:extLst>
      <p:ext uri="{BB962C8B-B14F-4D97-AF65-F5344CB8AC3E}">
        <p14:creationId xmlns:p14="http://schemas.microsoft.com/office/powerpoint/2010/main" val="170563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4B9A4-D310-0D4B-848F-EDD2319D03F0}" type="slidenum">
              <a:rPr lang="en-US" smtClean="0"/>
              <a:t>3</a:t>
            </a:fld>
            <a:endParaRPr lang="en-US"/>
          </a:p>
        </p:txBody>
      </p:sp>
    </p:spTree>
    <p:extLst>
      <p:ext uri="{BB962C8B-B14F-4D97-AF65-F5344CB8AC3E}">
        <p14:creationId xmlns:p14="http://schemas.microsoft.com/office/powerpoint/2010/main" val="20442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4B9A4-D310-0D4B-848F-EDD2319D03F0}" type="slidenum">
              <a:rPr lang="en-US" smtClean="0"/>
              <a:t>4</a:t>
            </a:fld>
            <a:endParaRPr lang="en-US"/>
          </a:p>
        </p:txBody>
      </p:sp>
    </p:spTree>
    <p:extLst>
      <p:ext uri="{BB962C8B-B14F-4D97-AF65-F5344CB8AC3E}">
        <p14:creationId xmlns:p14="http://schemas.microsoft.com/office/powerpoint/2010/main" val="175062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4B9A4-D310-0D4B-848F-EDD2319D03F0}" type="slidenum">
              <a:rPr lang="en-US" smtClean="0"/>
              <a:t>5</a:t>
            </a:fld>
            <a:endParaRPr lang="en-US"/>
          </a:p>
        </p:txBody>
      </p:sp>
    </p:spTree>
    <p:extLst>
      <p:ext uri="{BB962C8B-B14F-4D97-AF65-F5344CB8AC3E}">
        <p14:creationId xmlns:p14="http://schemas.microsoft.com/office/powerpoint/2010/main" val="190425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4B9A4-D310-0D4B-848F-EDD2319D03F0}" type="slidenum">
              <a:rPr lang="en-US" smtClean="0"/>
              <a:t>6</a:t>
            </a:fld>
            <a:endParaRPr lang="en-US"/>
          </a:p>
        </p:txBody>
      </p:sp>
    </p:spTree>
    <p:extLst>
      <p:ext uri="{BB962C8B-B14F-4D97-AF65-F5344CB8AC3E}">
        <p14:creationId xmlns:p14="http://schemas.microsoft.com/office/powerpoint/2010/main" val="157905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4B9A4-D310-0D4B-848F-EDD2319D03F0}" type="slidenum">
              <a:rPr lang="en-US" smtClean="0"/>
              <a:t>7</a:t>
            </a:fld>
            <a:endParaRPr lang="en-US"/>
          </a:p>
        </p:txBody>
      </p:sp>
    </p:spTree>
    <p:extLst>
      <p:ext uri="{BB962C8B-B14F-4D97-AF65-F5344CB8AC3E}">
        <p14:creationId xmlns:p14="http://schemas.microsoft.com/office/powerpoint/2010/main" val="1595371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9B4B9A4-D310-0D4B-848F-EDD2319D03F0}" type="slidenum">
              <a:rPr lang="en-US" smtClean="0"/>
              <a:t>8</a:t>
            </a:fld>
            <a:endParaRPr lang="en-US"/>
          </a:p>
        </p:txBody>
      </p:sp>
    </p:spTree>
    <p:extLst>
      <p:ext uri="{BB962C8B-B14F-4D97-AF65-F5344CB8AC3E}">
        <p14:creationId xmlns:p14="http://schemas.microsoft.com/office/powerpoint/2010/main" val="96018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4B9A4-D310-0D4B-848F-EDD2319D03F0}" type="slidenum">
              <a:rPr lang="en-US" smtClean="0"/>
              <a:t>9</a:t>
            </a:fld>
            <a:endParaRPr lang="en-US"/>
          </a:p>
        </p:txBody>
      </p:sp>
    </p:spTree>
    <p:extLst>
      <p:ext uri="{BB962C8B-B14F-4D97-AF65-F5344CB8AC3E}">
        <p14:creationId xmlns:p14="http://schemas.microsoft.com/office/powerpoint/2010/main" val="156288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A59D75-52D1-5D4C-9488-1BB475BF1B9A}" type="datetimeFigureOut">
              <a:rPr lang="en-US" smtClean="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59D75-52D1-5D4C-9488-1BB475BF1B9A}" type="datetimeFigureOut">
              <a:rPr lang="en-US" smtClean="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71164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59D75-52D1-5D4C-9488-1BB475BF1B9A}" type="datetimeFigureOut">
              <a:rPr lang="en-US" smtClean="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19574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59D75-52D1-5D4C-9488-1BB475BF1B9A}" type="datetimeFigureOut">
              <a:rPr lang="en-US" smtClean="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214275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59D75-52D1-5D4C-9488-1BB475BF1B9A}" type="datetimeFigureOut">
              <a:rPr lang="en-US" smtClean="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55599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A59D75-52D1-5D4C-9488-1BB475BF1B9A}" type="datetimeFigureOut">
              <a:rPr lang="en-US" smtClean="0"/>
              <a:t>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3247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A59D75-52D1-5D4C-9488-1BB475BF1B9A}" type="datetimeFigureOut">
              <a:rPr lang="en-US" smtClean="0"/>
              <a:t>11/2/19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15578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A59D75-52D1-5D4C-9488-1BB475BF1B9A}" type="datetimeFigureOut">
              <a:rPr lang="en-US" smtClean="0"/>
              <a:t>11/2/19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23160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59D75-52D1-5D4C-9488-1BB475BF1B9A}" type="datetimeFigureOut">
              <a:rPr lang="en-US" smtClean="0"/>
              <a:t>11/2/19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138986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59D75-52D1-5D4C-9488-1BB475BF1B9A}" type="datetimeFigureOut">
              <a:rPr lang="en-US" smtClean="0"/>
              <a:t>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78082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59D75-52D1-5D4C-9488-1BB475BF1B9A}" type="datetimeFigureOut">
              <a:rPr lang="en-US" smtClean="0"/>
              <a:t>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192292-61AC-BB48-A531-5C9E330F6BB1}" type="slidenum">
              <a:rPr lang="en-US" smtClean="0"/>
              <a:t>‹#›</a:t>
            </a:fld>
            <a:endParaRPr lang="en-US" dirty="0"/>
          </a:p>
        </p:txBody>
      </p:sp>
    </p:spTree>
    <p:extLst>
      <p:ext uri="{BB962C8B-B14F-4D97-AF65-F5344CB8AC3E}">
        <p14:creationId xmlns:p14="http://schemas.microsoft.com/office/powerpoint/2010/main" val="6190540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59D75-52D1-5D4C-9488-1BB475BF1B9A}" type="datetimeFigureOut">
              <a:rPr lang="en-US" smtClean="0"/>
              <a:t>11/2/19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92292-61AC-BB48-A531-5C9E330F6BB1}" type="slidenum">
              <a:rPr lang="en-US" smtClean="0"/>
              <a:t>‹#›</a:t>
            </a:fld>
            <a:endParaRPr lang="en-US" dirty="0"/>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22.emf"/><Relationship Id="rId12"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9" Type="http://schemas.openxmlformats.org/officeDocument/2006/relationships/image" Target="../media/image20.emf"/><Relationship Id="rId10"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7" Type="http://schemas.openxmlformats.org/officeDocument/2006/relationships/image" Target="../media/image28.emf"/><Relationship Id="rId8" Type="http://schemas.openxmlformats.org/officeDocument/2006/relationships/image" Target="../media/image29.emf"/><Relationship Id="rId9" Type="http://schemas.openxmlformats.org/officeDocument/2006/relationships/image" Target="../media/image30.emf"/><Relationship Id="rId10"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4380" y="1439054"/>
            <a:ext cx="10038413" cy="796743"/>
          </a:xfrm>
        </p:spPr>
        <p:txBody>
          <a:bodyPr>
            <a:normAutofit fontScale="90000"/>
          </a:bodyPr>
          <a:lstStyle/>
          <a:p>
            <a:r>
              <a:rPr lang="en-US" dirty="0" smtClean="0"/>
              <a:t>Chern-Simons Terms and Heterotic Superpotentials</a:t>
            </a:r>
            <a:endParaRPr lang="en-US" dirty="0"/>
          </a:p>
        </p:txBody>
      </p:sp>
      <p:sp>
        <p:nvSpPr>
          <p:cNvPr id="3" name="Subtitle 2"/>
          <p:cNvSpPr>
            <a:spLocks noGrp="1"/>
          </p:cNvSpPr>
          <p:nvPr>
            <p:ph type="subTitle" idx="1"/>
          </p:nvPr>
        </p:nvSpPr>
        <p:spPr>
          <a:xfrm>
            <a:off x="1524000" y="2717619"/>
            <a:ext cx="9144000" cy="1655762"/>
          </a:xfrm>
        </p:spPr>
        <p:txBody>
          <a:bodyPr/>
          <a:lstStyle/>
          <a:p>
            <a:r>
              <a:rPr lang="en-US" dirty="0" smtClean="0"/>
              <a:t>Juntao Wang</a:t>
            </a:r>
          </a:p>
          <a:p>
            <a:r>
              <a:rPr lang="en-US" dirty="0" smtClean="0"/>
              <a:t>Virginia Tech</a:t>
            </a:r>
          </a:p>
          <a:p>
            <a:r>
              <a:rPr lang="en-US" dirty="0" smtClean="0"/>
              <a:t>(Joint work with Lara Anderson, James Gray and Andre Lukas)</a:t>
            </a:r>
            <a:endParaRPr lang="en-US" dirty="0"/>
          </a:p>
        </p:txBody>
      </p:sp>
    </p:spTree>
    <p:extLst>
      <p:ext uri="{BB962C8B-B14F-4D97-AF65-F5344CB8AC3E}">
        <p14:creationId xmlns:p14="http://schemas.microsoft.com/office/powerpoint/2010/main" val="1681692777"/>
      </p:ext>
    </p:extLst>
  </p:cSld>
  <p:clrMapOvr>
    <a:masterClrMapping/>
  </p:clrMapOvr>
  <mc:AlternateContent xmlns:mc="http://schemas.openxmlformats.org/markup-compatibility/2006" xmlns:p14="http://schemas.microsoft.com/office/powerpoint/2010/main">
    <mc:Choice Requires="p14">
      <p:transition spd="slow" p14:dur="2000" advTm="16738"/>
    </mc:Choice>
    <mc:Fallback xmlns="">
      <p:transition spd="slow" advTm="1673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9764"/>
            <a:ext cx="10515600" cy="5817199"/>
          </a:xfrm>
        </p:spPr>
        <p:txBody>
          <a:bodyPr>
            <a:normAutofit fontScale="92500"/>
          </a:bodyPr>
          <a:lstStyle/>
          <a:p>
            <a:r>
              <a:rPr lang="en-US" dirty="0" smtClean="0"/>
              <a:t>Thomas</a:t>
            </a:r>
            <a:r>
              <a:rPr lang="en-US" dirty="0"/>
              <a:t>’ theorem can be used in the case of complete intersections (for example by applying all but one defining relation and calling the result </a:t>
            </a:r>
            <a:r>
              <a:rPr lang="en-US" dirty="0" smtClean="0"/>
              <a:t>Y).                                                                                                   </a:t>
            </a:r>
            <a:r>
              <a:rPr lang="en-US" dirty="0" smtClean="0">
                <a:solidFill>
                  <a:srgbClr val="FF0000"/>
                </a:solidFill>
              </a:rPr>
              <a:t>Before </a:t>
            </a:r>
            <a:r>
              <a:rPr lang="en-US" dirty="0">
                <a:solidFill>
                  <a:srgbClr val="FF0000"/>
                </a:solidFill>
              </a:rPr>
              <a:t>quotienting and adding Wilson lines we believe </a:t>
            </a:r>
            <a:r>
              <a:rPr lang="en-US">
                <a:solidFill>
                  <a:srgbClr val="FF0000"/>
                </a:solidFill>
              </a:rPr>
              <a:t>that </a:t>
            </a:r>
            <a:r>
              <a:rPr lang="en-US" smtClean="0">
                <a:solidFill>
                  <a:srgbClr val="FF0000"/>
                </a:solidFill>
              </a:rPr>
              <a:t>all the known              </a:t>
            </a:r>
            <a:r>
              <a:rPr lang="en-US" dirty="0" smtClean="0">
                <a:solidFill>
                  <a:srgbClr val="FF0000"/>
                </a:solidFill>
              </a:rPr>
              <a:t>Line </a:t>
            </a:r>
            <a:r>
              <a:rPr lang="en-US" dirty="0">
                <a:solidFill>
                  <a:srgbClr val="FF0000"/>
                </a:solidFill>
              </a:rPr>
              <a:t>Bundle Standard Models will have zero Chern- Simons term. </a:t>
            </a:r>
            <a:endParaRPr lang="en-US" dirty="0" smtClean="0">
              <a:solidFill>
                <a:srgbClr val="FF0000"/>
              </a:solidFill>
            </a:endParaRPr>
          </a:p>
          <a:p>
            <a:r>
              <a:rPr lang="en-US" dirty="0" smtClean="0"/>
              <a:t>Thomas</a:t>
            </a:r>
            <a:r>
              <a:rPr lang="en-US" dirty="0"/>
              <a:t>’ theorem can often be applied to quotients despite the fact that in such cases the ambient space is typically singular. For example this can be the case if the ambient space can be resolved without affecting the Calabi-Yau manifold. </a:t>
            </a:r>
          </a:p>
          <a:p>
            <a:r>
              <a:rPr lang="en-US" dirty="0" smtClean="0"/>
              <a:t> </a:t>
            </a:r>
            <a:r>
              <a:rPr lang="en-US" dirty="0"/>
              <a:t>Note the power of this theorem: If the Calabi-Yau manifold admits any description where the conditions of the theorem hold and the connection can be extended holomorphically then the Chern-Simons term is zero. </a:t>
            </a:r>
          </a:p>
          <a:p>
            <a:r>
              <a:rPr lang="en-US" dirty="0"/>
              <a:t>We still expect there to be cases where the Chern- Simons term does not vanish, which we should be </a:t>
            </a:r>
            <a:r>
              <a:rPr lang="en-US" dirty="0" smtClean="0"/>
              <a:t>able </a:t>
            </a:r>
            <a:r>
              <a:rPr lang="en-US" dirty="0"/>
              <a:t>to compute with this formalism. Building examples of these is what we are working on now. </a:t>
            </a:r>
          </a:p>
          <a:p>
            <a:endParaRPr lang="en-US" dirty="0">
              <a:solidFill>
                <a:srgbClr val="FF0000"/>
              </a:solidFill>
            </a:endParaRPr>
          </a:p>
          <a:p>
            <a:endParaRPr lang="en-US" dirty="0"/>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xmlns:p14="http://schemas.microsoft.com/office/powerpoint/2010/main">
    <mc:Choice Requires="p14">
      <p:transition spd="slow" p14:dur="2000" advTm="121939"/>
    </mc:Choice>
    <mc:Fallback xmlns="">
      <p:transition spd="slow" advTm="12193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Conclusions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We </a:t>
            </a:r>
            <a:r>
              <a:rPr lang="en-US" dirty="0"/>
              <a:t>have looked at Chern-Simons terms in heterotic superpotentials. </a:t>
            </a:r>
          </a:p>
          <a:p>
            <a:r>
              <a:rPr lang="en-US" dirty="0"/>
              <a:t>The physics and mathematics definitions agree, at least in simple cases. </a:t>
            </a:r>
          </a:p>
          <a:p>
            <a:r>
              <a:rPr lang="en-US" dirty="0"/>
              <a:t>We have a method for computing the Chern-Simons terms in some interesting cases based upon real bundle isomorphisms. </a:t>
            </a:r>
          </a:p>
          <a:p>
            <a:r>
              <a:rPr lang="en-US" dirty="0"/>
              <a:t>A general theorem of Thomas could prove to be quite powerful in the context of constructions of Calabi-Yau manifolds and bundles often used in physics. </a:t>
            </a:r>
          </a:p>
          <a:p>
            <a:endParaRPr lang="en-US" dirty="0"/>
          </a:p>
        </p:txBody>
      </p:sp>
    </p:spTree>
    <p:extLst>
      <p:ext uri="{BB962C8B-B14F-4D97-AF65-F5344CB8AC3E}">
        <p14:creationId xmlns:p14="http://schemas.microsoft.com/office/powerpoint/2010/main" val="802438799"/>
      </p:ext>
    </p:extLst>
  </p:cSld>
  <p:clrMapOvr>
    <a:masterClrMapping/>
  </p:clrMapOvr>
  <mc:AlternateContent xmlns:mc="http://schemas.openxmlformats.org/markup-compatibility/2006" xmlns:p14="http://schemas.microsoft.com/office/powerpoint/2010/main">
    <mc:Choice Requires="p14">
      <p:transition spd="slow" p14:dur="2000" advTm="47266"/>
    </mc:Choice>
    <mc:Fallback xmlns="">
      <p:transition spd="slow" advTm="4726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59" y="-20700"/>
            <a:ext cx="10515600" cy="1325563"/>
          </a:xfrm>
        </p:spPr>
        <p:txBody>
          <a:bodyPr/>
          <a:lstStyle/>
          <a:p>
            <a:r>
              <a:rPr lang="en-US" dirty="0" smtClean="0"/>
              <a:t>Chern-Simons Terms in Heterotic Theory</a:t>
            </a:r>
            <a:endParaRPr lang="en-US" dirty="0"/>
          </a:p>
        </p:txBody>
      </p:sp>
      <p:pic>
        <p:nvPicPr>
          <p:cNvPr id="6" name="Content Placeholder 5"/>
          <p:cNvPicPr>
            <a:picLocks noGrp="1" noChangeAspect="1"/>
          </p:cNvPicPr>
          <p:nvPr>
            <p:ph idx="1"/>
          </p:nvPr>
        </p:nvPicPr>
        <p:blipFill>
          <a:blip r:embed="rId3"/>
          <a:stretch>
            <a:fillRect/>
          </a:stretch>
        </p:blipFill>
        <p:spPr>
          <a:xfrm>
            <a:off x="6907846" y="1136084"/>
            <a:ext cx="4155445" cy="742388"/>
          </a:xfrm>
          <a:prstGeom prst="rect">
            <a:avLst/>
          </a:prstGeom>
        </p:spPr>
      </p:pic>
      <p:pic>
        <p:nvPicPr>
          <p:cNvPr id="7" name="Picture 6"/>
          <p:cNvPicPr>
            <a:picLocks noChangeAspect="1"/>
          </p:cNvPicPr>
          <p:nvPr/>
        </p:nvPicPr>
        <p:blipFill>
          <a:blip r:embed="rId4"/>
          <a:stretch>
            <a:fillRect/>
          </a:stretch>
        </p:blipFill>
        <p:spPr>
          <a:xfrm>
            <a:off x="2314604" y="1675855"/>
            <a:ext cx="4842356" cy="689105"/>
          </a:xfrm>
          <a:prstGeom prst="rect">
            <a:avLst/>
          </a:prstGeom>
        </p:spPr>
      </p:pic>
      <p:pic>
        <p:nvPicPr>
          <p:cNvPr id="8" name="Content Placeholder 3"/>
          <p:cNvPicPr>
            <a:picLocks noChangeAspect="1"/>
          </p:cNvPicPr>
          <p:nvPr/>
        </p:nvPicPr>
        <p:blipFill>
          <a:blip r:embed="rId5"/>
          <a:stretch>
            <a:fillRect/>
          </a:stretch>
        </p:blipFill>
        <p:spPr>
          <a:xfrm>
            <a:off x="3358657" y="2934456"/>
            <a:ext cx="1986774" cy="717217"/>
          </a:xfrm>
          <a:prstGeom prst="rect">
            <a:avLst/>
          </a:prstGeom>
        </p:spPr>
      </p:pic>
      <p:pic>
        <p:nvPicPr>
          <p:cNvPr id="9" name="Picture 8"/>
          <p:cNvPicPr>
            <a:picLocks noChangeAspect="1"/>
          </p:cNvPicPr>
          <p:nvPr/>
        </p:nvPicPr>
        <p:blipFill>
          <a:blip r:embed="rId6"/>
          <a:stretch>
            <a:fillRect/>
          </a:stretch>
        </p:blipFill>
        <p:spPr>
          <a:xfrm>
            <a:off x="1631534" y="4003780"/>
            <a:ext cx="2034990" cy="539646"/>
          </a:xfrm>
          <a:prstGeom prst="rect">
            <a:avLst/>
          </a:prstGeom>
        </p:spPr>
      </p:pic>
      <p:sp>
        <p:nvSpPr>
          <p:cNvPr id="12" name="Rectangle 11"/>
          <p:cNvSpPr/>
          <p:nvPr/>
        </p:nvSpPr>
        <p:spPr>
          <a:xfrm>
            <a:off x="1267639" y="3894633"/>
            <a:ext cx="9578823" cy="2308324"/>
          </a:xfrm>
          <a:prstGeom prst="rect">
            <a:avLst/>
          </a:prstGeom>
        </p:spPr>
        <p:txBody>
          <a:bodyPr wrap="square">
            <a:spAutoFit/>
          </a:bodyPr>
          <a:lstStyle/>
          <a:p>
            <a:pPr>
              <a:lnSpc>
                <a:spcPct val="150000"/>
              </a:lnSpc>
            </a:pPr>
            <a:r>
              <a:rPr lang="en-US" sz="2400" dirty="0" smtClean="0"/>
              <a:t>If                                 is non-zero, it could make the flux     non-zero and then </a:t>
            </a:r>
            <a:r>
              <a:rPr lang="en-US" sz="2400" dirty="0"/>
              <a:t>in 4D theory we </a:t>
            </a:r>
            <a:r>
              <a:rPr lang="en-US" sz="2400" dirty="0" smtClean="0"/>
              <a:t>will have a </a:t>
            </a:r>
            <a:r>
              <a:rPr lang="en-US" sz="2400" dirty="0" err="1" smtClean="0"/>
              <a:t>superpotential</a:t>
            </a:r>
            <a:r>
              <a:rPr lang="en-US" sz="2400" dirty="0" smtClean="0"/>
              <a:t>, which could be useful, for example</a:t>
            </a:r>
            <a:r>
              <a:rPr lang="zh-CN" altLang="en-US" sz="2400" dirty="0" smtClean="0"/>
              <a:t> </a:t>
            </a:r>
            <a:r>
              <a:rPr lang="en-US" altLang="zh-CN" sz="2400" dirty="0" smtClean="0"/>
              <a:t>in</a:t>
            </a:r>
            <a:r>
              <a:rPr lang="en-US" sz="2400" dirty="0" smtClean="0"/>
              <a:t> moduli stabilization. In this talk we will discuss the calculation of this term for a general YM vector bundle</a:t>
            </a:r>
            <a:endParaRPr lang="en-US" sz="2400" dirty="0"/>
          </a:p>
        </p:txBody>
      </p:sp>
      <p:pic>
        <p:nvPicPr>
          <p:cNvPr id="13" name="Picture 12"/>
          <p:cNvPicPr>
            <a:picLocks noChangeAspect="1"/>
          </p:cNvPicPr>
          <p:nvPr/>
        </p:nvPicPr>
        <p:blipFill>
          <a:blip r:embed="rId7"/>
          <a:stretch>
            <a:fillRect/>
          </a:stretch>
        </p:blipFill>
        <p:spPr>
          <a:xfrm flipH="1" flipV="1">
            <a:off x="7961407" y="4172233"/>
            <a:ext cx="259830" cy="209540"/>
          </a:xfrm>
          <a:prstGeom prst="rect">
            <a:avLst/>
          </a:prstGeom>
        </p:spPr>
      </p:pic>
      <p:sp>
        <p:nvSpPr>
          <p:cNvPr id="3" name="Rectangle 2"/>
          <p:cNvSpPr/>
          <p:nvPr/>
        </p:nvSpPr>
        <p:spPr>
          <a:xfrm>
            <a:off x="6057051" y="6082345"/>
            <a:ext cx="6096000" cy="646331"/>
          </a:xfrm>
          <a:prstGeom prst="rect">
            <a:avLst/>
          </a:prstGeom>
        </p:spPr>
        <p:txBody>
          <a:bodyPr>
            <a:spAutoFit/>
          </a:bodyPr>
          <a:lstStyle/>
          <a:p>
            <a:r>
              <a:rPr lang="en-US" dirty="0" err="1">
                <a:solidFill>
                  <a:srgbClr val="517F33"/>
                </a:solidFill>
                <a:latin typeface="Calibri" charset="0"/>
              </a:rPr>
              <a:t>Apruzzi</a:t>
            </a:r>
            <a:r>
              <a:rPr lang="en-US" dirty="0">
                <a:solidFill>
                  <a:srgbClr val="517F33"/>
                </a:solidFill>
                <a:latin typeface="Calibri" charset="0"/>
              </a:rPr>
              <a:t>, </a:t>
            </a:r>
            <a:r>
              <a:rPr lang="en-US" dirty="0" err="1">
                <a:solidFill>
                  <a:srgbClr val="517F33"/>
                </a:solidFill>
                <a:latin typeface="Calibri" charset="0"/>
              </a:rPr>
              <a:t>Gautason</a:t>
            </a:r>
            <a:r>
              <a:rPr lang="en-US" dirty="0">
                <a:solidFill>
                  <a:srgbClr val="517F33"/>
                </a:solidFill>
                <a:latin typeface="Calibri" charset="0"/>
              </a:rPr>
              <a:t>, </a:t>
            </a:r>
            <a:r>
              <a:rPr lang="en-US" dirty="0" err="1">
                <a:solidFill>
                  <a:srgbClr val="517F33"/>
                </a:solidFill>
                <a:latin typeface="Calibri" charset="0"/>
              </a:rPr>
              <a:t>Parameswaran</a:t>
            </a:r>
            <a:r>
              <a:rPr lang="en-US" dirty="0">
                <a:solidFill>
                  <a:srgbClr val="517F33"/>
                </a:solidFill>
                <a:latin typeface="Calibri" charset="0"/>
              </a:rPr>
              <a:t> and </a:t>
            </a:r>
            <a:r>
              <a:rPr lang="en-US" dirty="0" err="1">
                <a:solidFill>
                  <a:srgbClr val="517F33"/>
                </a:solidFill>
                <a:latin typeface="Calibri" charset="0"/>
              </a:rPr>
              <a:t>Zagerman</a:t>
            </a:r>
            <a:r>
              <a:rPr lang="en-US" dirty="0">
                <a:solidFill>
                  <a:srgbClr val="517F33"/>
                </a:solidFill>
                <a:latin typeface="Calibri" charset="0"/>
              </a:rPr>
              <a:t> arXiv:1410.2603 </a:t>
            </a:r>
            <a:r>
              <a:rPr lang="en-US" dirty="0" err="1">
                <a:solidFill>
                  <a:srgbClr val="517F33"/>
                </a:solidFill>
                <a:latin typeface="Calibri" charset="0"/>
              </a:rPr>
              <a:t>Gukov</a:t>
            </a:r>
            <a:r>
              <a:rPr lang="en-US" dirty="0">
                <a:solidFill>
                  <a:srgbClr val="517F33"/>
                </a:solidFill>
                <a:latin typeface="Calibri" charset="0"/>
              </a:rPr>
              <a:t>, </a:t>
            </a:r>
            <a:r>
              <a:rPr lang="en-US" dirty="0" err="1">
                <a:solidFill>
                  <a:srgbClr val="517F33"/>
                </a:solidFill>
                <a:latin typeface="Calibri" charset="0"/>
              </a:rPr>
              <a:t>Kachru</a:t>
            </a:r>
            <a:r>
              <a:rPr lang="en-US" dirty="0">
                <a:solidFill>
                  <a:srgbClr val="517F33"/>
                </a:solidFill>
                <a:latin typeface="Calibri" charset="0"/>
              </a:rPr>
              <a:t>, Liu, McAllister </a:t>
            </a:r>
            <a:r>
              <a:rPr lang="en-US" dirty="0" err="1">
                <a:solidFill>
                  <a:srgbClr val="517F33"/>
                </a:solidFill>
                <a:latin typeface="Calibri" charset="0"/>
              </a:rPr>
              <a:t>hep-th</a:t>
            </a:r>
            <a:r>
              <a:rPr lang="en-US" dirty="0">
                <a:solidFill>
                  <a:srgbClr val="517F33"/>
                </a:solidFill>
                <a:latin typeface="Calibri" charset="0"/>
              </a:rPr>
              <a:t>/0310159 </a:t>
            </a:r>
            <a:endParaRPr lang="en-US" dirty="0">
              <a:effectLst/>
            </a:endParaRPr>
          </a:p>
        </p:txBody>
      </p:sp>
      <p:sp>
        <p:nvSpPr>
          <p:cNvPr id="5" name="Left Arrow 4"/>
          <p:cNvSpPr/>
          <p:nvPr/>
        </p:nvSpPr>
        <p:spPr>
          <a:xfrm>
            <a:off x="5455106" y="3155354"/>
            <a:ext cx="572217" cy="2135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57050" y="3085068"/>
            <a:ext cx="2968053" cy="369332"/>
          </a:xfrm>
          <a:prstGeom prst="rect">
            <a:avLst/>
          </a:prstGeom>
          <a:noFill/>
        </p:spPr>
        <p:txBody>
          <a:bodyPr wrap="square" rtlCol="0">
            <a:spAutoFit/>
          </a:bodyPr>
          <a:lstStyle/>
          <a:p>
            <a:r>
              <a:rPr lang="en-US" dirty="0" err="1" smtClean="0"/>
              <a:t>Gukov</a:t>
            </a:r>
            <a:r>
              <a:rPr lang="en-US" dirty="0" smtClean="0"/>
              <a:t>-</a:t>
            </a:r>
            <a:r>
              <a:rPr lang="en-US" dirty="0" err="1" smtClean="0"/>
              <a:t>Vafa</a:t>
            </a:r>
            <a:r>
              <a:rPr lang="en-US" dirty="0" smtClean="0"/>
              <a:t>-Witten Potential</a:t>
            </a:r>
            <a:endParaRPr lang="en-US" dirty="0"/>
          </a:p>
        </p:txBody>
      </p:sp>
      <p:sp>
        <p:nvSpPr>
          <p:cNvPr id="11" name="TextBox 10"/>
          <p:cNvSpPr txBox="1"/>
          <p:nvPr/>
        </p:nvSpPr>
        <p:spPr>
          <a:xfrm>
            <a:off x="7258022" y="1869792"/>
            <a:ext cx="2368446" cy="369332"/>
          </a:xfrm>
          <a:prstGeom prst="rect">
            <a:avLst/>
          </a:prstGeom>
          <a:noFill/>
        </p:spPr>
        <p:txBody>
          <a:bodyPr wrap="square" rtlCol="0">
            <a:spAutoFit/>
          </a:bodyPr>
          <a:lstStyle/>
          <a:p>
            <a:r>
              <a:rPr lang="en-US" dirty="0" smtClean="0"/>
              <a:t>Similar expression for </a:t>
            </a:r>
            <a:endParaRPr lang="en-US" dirty="0"/>
          </a:p>
        </p:txBody>
      </p:sp>
      <p:pic>
        <p:nvPicPr>
          <p:cNvPr id="14" name="Picture 13"/>
          <p:cNvPicPr>
            <a:picLocks noChangeAspect="1"/>
          </p:cNvPicPr>
          <p:nvPr/>
        </p:nvPicPr>
        <p:blipFill>
          <a:blip r:embed="rId8"/>
          <a:stretch>
            <a:fillRect/>
          </a:stretch>
        </p:blipFill>
        <p:spPr>
          <a:xfrm>
            <a:off x="9435931" y="1978951"/>
            <a:ext cx="425969" cy="178132"/>
          </a:xfrm>
          <a:prstGeom prst="rect">
            <a:avLst/>
          </a:prstGeom>
        </p:spPr>
      </p:pic>
      <p:sp>
        <p:nvSpPr>
          <p:cNvPr id="4" name="TextBox 3"/>
          <p:cNvSpPr txBox="1"/>
          <p:nvPr/>
        </p:nvSpPr>
        <p:spPr>
          <a:xfrm>
            <a:off x="1292677" y="1292163"/>
            <a:ext cx="5615169" cy="461665"/>
          </a:xfrm>
          <a:prstGeom prst="rect">
            <a:avLst/>
          </a:prstGeom>
          <a:noFill/>
        </p:spPr>
        <p:txBody>
          <a:bodyPr wrap="square" rtlCol="0">
            <a:spAutoFit/>
          </a:bodyPr>
          <a:lstStyle/>
          <a:p>
            <a:r>
              <a:rPr lang="en-US" sz="2400" dirty="0" smtClean="0"/>
              <a:t>In heterotic theory, we have the 3-form flux</a:t>
            </a:r>
            <a:endParaRPr lang="en-US" sz="2400" dirty="0"/>
          </a:p>
        </p:txBody>
      </p:sp>
      <p:sp>
        <p:nvSpPr>
          <p:cNvPr id="15" name="TextBox 14"/>
          <p:cNvSpPr txBox="1"/>
          <p:nvPr/>
        </p:nvSpPr>
        <p:spPr>
          <a:xfrm>
            <a:off x="1292677" y="1816068"/>
            <a:ext cx="1164717" cy="461665"/>
          </a:xfrm>
          <a:prstGeom prst="rect">
            <a:avLst/>
          </a:prstGeom>
          <a:noFill/>
        </p:spPr>
        <p:txBody>
          <a:bodyPr wrap="square" rtlCol="0">
            <a:spAutoFit/>
          </a:bodyPr>
          <a:lstStyle/>
          <a:p>
            <a:r>
              <a:rPr lang="en-US" sz="2400" dirty="0" smtClean="0"/>
              <a:t>where</a:t>
            </a:r>
            <a:endParaRPr lang="en-US" sz="2400" dirty="0"/>
          </a:p>
        </p:txBody>
      </p:sp>
      <p:sp>
        <p:nvSpPr>
          <p:cNvPr id="16" name="TextBox 15"/>
          <p:cNvSpPr txBox="1"/>
          <p:nvPr/>
        </p:nvSpPr>
        <p:spPr>
          <a:xfrm>
            <a:off x="1292677" y="2324334"/>
            <a:ext cx="9758137" cy="461665"/>
          </a:xfrm>
          <a:prstGeom prst="rect">
            <a:avLst/>
          </a:prstGeom>
          <a:noFill/>
        </p:spPr>
        <p:txBody>
          <a:bodyPr wrap="square" rtlCol="0">
            <a:spAutoFit/>
          </a:bodyPr>
          <a:lstStyle/>
          <a:p>
            <a:r>
              <a:rPr lang="en-US" sz="2400" dirty="0" smtClean="0"/>
              <a:t>If we </a:t>
            </a:r>
            <a:r>
              <a:rPr lang="en-US" sz="2400" dirty="0" err="1" smtClean="0"/>
              <a:t>compactify</a:t>
            </a:r>
            <a:r>
              <a:rPr lang="en-US" sz="2400" dirty="0" smtClean="0"/>
              <a:t> heterotic theory on a Calabi-Yau manifold, we could get </a:t>
            </a:r>
            <a:endParaRPr lang="en-US" sz="2400" dirty="0"/>
          </a:p>
        </p:txBody>
      </p:sp>
      <p:sp>
        <p:nvSpPr>
          <p:cNvPr id="17" name="TextBox 16"/>
          <p:cNvSpPr txBox="1"/>
          <p:nvPr/>
        </p:nvSpPr>
        <p:spPr>
          <a:xfrm>
            <a:off x="1765976" y="6144585"/>
            <a:ext cx="4668572" cy="369332"/>
          </a:xfrm>
          <a:prstGeom prst="rect">
            <a:avLst/>
          </a:prstGeom>
          <a:noFill/>
        </p:spPr>
        <p:txBody>
          <a:bodyPr wrap="square" rtlCol="0">
            <a:spAutoFit/>
          </a:bodyPr>
          <a:lstStyle/>
          <a:p>
            <a:r>
              <a:rPr lang="en-US" dirty="0" smtClean="0"/>
              <a:t>For recent work on </a:t>
            </a:r>
            <a:r>
              <a:rPr lang="en-US" smtClean="0"/>
              <a:t>flat YM bundle case see</a:t>
            </a:r>
            <a:endParaRPr lang="en-US"/>
          </a:p>
        </p:txBody>
      </p:sp>
      <p:sp>
        <p:nvSpPr>
          <p:cNvPr id="34" name="Right Arrow 33"/>
          <p:cNvSpPr/>
          <p:nvPr/>
        </p:nvSpPr>
        <p:spPr>
          <a:xfrm>
            <a:off x="747554" y="1413327"/>
            <a:ext cx="545123" cy="308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734622" y="4108694"/>
            <a:ext cx="545123" cy="308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87764"/>
      </p:ext>
    </p:extLst>
  </p:cSld>
  <p:clrMapOvr>
    <a:masterClrMapping/>
  </p:clrMapOvr>
  <mc:AlternateContent xmlns:mc="http://schemas.openxmlformats.org/markup-compatibility/2006" xmlns:p14="http://schemas.microsoft.com/office/powerpoint/2010/main">
    <mc:Choice Requires="p14">
      <p:transition spd="slow" p14:dur="2000" advTm="114670"/>
    </mc:Choice>
    <mc:Fallback xmlns="">
      <p:transition spd="slow" advTm="11467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30"/>
            <a:ext cx="10515600" cy="1325563"/>
          </a:xfrm>
        </p:spPr>
        <p:txBody>
          <a:bodyPr/>
          <a:lstStyle/>
          <a:p>
            <a:r>
              <a:rPr lang="en-US" dirty="0" smtClean="0"/>
              <a:t>Conditions Chern-Simons terms need to obey</a:t>
            </a:r>
            <a:endParaRPr lang="en-US" dirty="0"/>
          </a:p>
        </p:txBody>
      </p:sp>
      <p:sp>
        <p:nvSpPr>
          <p:cNvPr id="5" name="Content Placeholder 4"/>
          <p:cNvSpPr>
            <a:spLocks noGrp="1"/>
          </p:cNvSpPr>
          <p:nvPr>
            <p:ph idx="1"/>
          </p:nvPr>
        </p:nvSpPr>
        <p:spPr>
          <a:xfrm>
            <a:off x="838200" y="1181022"/>
            <a:ext cx="10515600" cy="4365339"/>
          </a:xfrm>
        </p:spPr>
        <p:txBody>
          <a:bodyPr>
            <a:normAutofit/>
          </a:bodyPr>
          <a:lstStyle/>
          <a:p>
            <a:r>
              <a:rPr lang="en-US" dirty="0" smtClean="0"/>
              <a:t>Bianchi Identity </a:t>
            </a:r>
          </a:p>
          <a:p>
            <a:endParaRPr lang="en-US" dirty="0"/>
          </a:p>
          <a:p>
            <a:endParaRPr lang="en-US" dirty="0" smtClean="0"/>
          </a:p>
          <a:p>
            <a:r>
              <a:rPr lang="en-US" dirty="0" smtClean="0"/>
              <a:t>Which means that Yang-Mills vector bundle and tangent bundle have the same second Chern character</a:t>
            </a:r>
          </a:p>
          <a:p>
            <a:r>
              <a:rPr lang="en-US" dirty="0" smtClean="0"/>
              <a:t>Then by a mathematical result: Two E8 bundles are isomorphic if their second Chern characters are the same</a:t>
            </a:r>
          </a:p>
          <a:p>
            <a:pPr marL="0" indent="0">
              <a:buNone/>
            </a:pPr>
            <a:endParaRPr lang="en-US" dirty="0" smtClean="0"/>
          </a:p>
          <a:p>
            <a:pPr marL="0" indent="0">
              <a:buNone/>
            </a:pPr>
            <a:r>
              <a:rPr lang="en-US" dirty="0"/>
              <a:t> </a:t>
            </a:r>
            <a:r>
              <a:rPr lang="en-US" dirty="0" smtClean="0"/>
              <a:t>  </a:t>
            </a:r>
            <a:endParaRPr lang="en-US" dirty="0"/>
          </a:p>
        </p:txBody>
      </p:sp>
      <p:pic>
        <p:nvPicPr>
          <p:cNvPr id="6" name="Picture 5"/>
          <p:cNvPicPr>
            <a:picLocks noChangeAspect="1"/>
          </p:cNvPicPr>
          <p:nvPr/>
        </p:nvPicPr>
        <p:blipFill>
          <a:blip r:embed="rId3"/>
          <a:stretch>
            <a:fillRect/>
          </a:stretch>
        </p:blipFill>
        <p:spPr>
          <a:xfrm>
            <a:off x="1137691" y="1755422"/>
            <a:ext cx="5502952" cy="768940"/>
          </a:xfrm>
          <a:prstGeom prst="rect">
            <a:avLst/>
          </a:prstGeom>
        </p:spPr>
      </p:pic>
      <p:sp>
        <p:nvSpPr>
          <p:cNvPr id="7" name="Right Arrow 6"/>
          <p:cNvSpPr/>
          <p:nvPr/>
        </p:nvSpPr>
        <p:spPr>
          <a:xfrm>
            <a:off x="2328589" y="5306518"/>
            <a:ext cx="1065864" cy="479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394453" y="5266211"/>
            <a:ext cx="8401127" cy="523220"/>
          </a:xfrm>
          <a:prstGeom prst="rect">
            <a:avLst/>
          </a:prstGeom>
          <a:noFill/>
        </p:spPr>
        <p:txBody>
          <a:bodyPr wrap="square" rtlCol="0">
            <a:spAutoFit/>
          </a:bodyPr>
          <a:lstStyle/>
          <a:p>
            <a:r>
              <a:rPr lang="en-US" sz="2800" dirty="0" smtClean="0"/>
              <a:t>Yang-Mills and tangent bundle </a:t>
            </a:r>
            <a:r>
              <a:rPr lang="en-US" sz="2800" dirty="0" smtClean="0">
                <a:solidFill>
                  <a:schemeClr val="accent5"/>
                </a:solidFill>
              </a:rPr>
              <a:t>are the same real objects</a:t>
            </a:r>
            <a:endParaRPr lang="en-US" sz="2800" dirty="0">
              <a:solidFill>
                <a:schemeClr val="accent5"/>
              </a:solidFill>
            </a:endParaRPr>
          </a:p>
        </p:txBody>
      </p:sp>
      <p:sp>
        <p:nvSpPr>
          <p:cNvPr id="3" name="Rectangle 2"/>
          <p:cNvSpPr/>
          <p:nvPr/>
        </p:nvSpPr>
        <p:spPr>
          <a:xfrm>
            <a:off x="4699663" y="4463983"/>
            <a:ext cx="7095917" cy="461665"/>
          </a:xfrm>
          <a:prstGeom prst="rect">
            <a:avLst/>
          </a:prstGeom>
        </p:spPr>
        <p:txBody>
          <a:bodyPr wrap="none">
            <a:spAutoFit/>
          </a:bodyPr>
          <a:lstStyle/>
          <a:p>
            <a:r>
              <a:rPr lang="nb-NO" sz="2400" dirty="0" err="1">
                <a:solidFill>
                  <a:srgbClr val="517F33"/>
                </a:solidFill>
                <a:latin typeface="Calibri" charset="0"/>
              </a:rPr>
              <a:t>Witten</a:t>
            </a:r>
            <a:r>
              <a:rPr lang="nb-NO" sz="2400" dirty="0">
                <a:solidFill>
                  <a:srgbClr val="517F33"/>
                </a:solidFill>
                <a:latin typeface="Calibri" charset="0"/>
              </a:rPr>
              <a:t> Int. Jour. Mod. </a:t>
            </a:r>
            <a:r>
              <a:rPr lang="nb-NO" sz="2400" dirty="0" err="1">
                <a:solidFill>
                  <a:srgbClr val="517F33"/>
                </a:solidFill>
                <a:latin typeface="Calibri" charset="0"/>
              </a:rPr>
              <a:t>Phys</a:t>
            </a:r>
            <a:r>
              <a:rPr lang="nb-NO" sz="2400" dirty="0">
                <a:solidFill>
                  <a:srgbClr val="517F33"/>
                </a:solidFill>
                <a:latin typeface="Calibri" charset="0"/>
              </a:rPr>
              <a:t>. A Vol. 1 No. 1 (1986) 39-64 </a:t>
            </a:r>
            <a:endParaRPr lang="nb-NO" sz="2400" dirty="0">
              <a:effectLst/>
            </a:endParaRPr>
          </a:p>
        </p:txBody>
      </p:sp>
      <p:sp>
        <p:nvSpPr>
          <p:cNvPr id="4" name="TextBox 3"/>
          <p:cNvSpPr txBox="1"/>
          <p:nvPr/>
        </p:nvSpPr>
        <p:spPr>
          <a:xfrm>
            <a:off x="2631867" y="4468033"/>
            <a:ext cx="2514600" cy="461665"/>
          </a:xfrm>
          <a:prstGeom prst="rect">
            <a:avLst/>
          </a:prstGeom>
          <a:noFill/>
        </p:spPr>
        <p:txBody>
          <a:bodyPr wrap="square" rtlCol="0">
            <a:spAutoFit/>
          </a:bodyPr>
          <a:lstStyle/>
          <a:p>
            <a:r>
              <a:rPr lang="en-US" sz="2400" dirty="0" smtClean="0"/>
              <a:t>For </a:t>
            </a:r>
            <a:r>
              <a:rPr lang="en-US" sz="2400" smtClean="0"/>
              <a:t>a proof, see</a:t>
            </a:r>
            <a:endParaRPr lang="en-US" sz="2400"/>
          </a:p>
        </p:txBody>
      </p:sp>
    </p:spTree>
    <p:extLst>
      <p:ext uri="{BB962C8B-B14F-4D97-AF65-F5344CB8AC3E}">
        <p14:creationId xmlns:p14="http://schemas.microsoft.com/office/powerpoint/2010/main" val="1144522535"/>
      </p:ext>
    </p:extLst>
  </p:cSld>
  <p:clrMapOvr>
    <a:masterClrMapping/>
  </p:clrMapOvr>
  <mc:AlternateContent xmlns:mc="http://schemas.openxmlformats.org/markup-compatibility/2006" xmlns:p14="http://schemas.microsoft.com/office/powerpoint/2010/main">
    <mc:Choice Requires="p14">
      <p:transition spd="slow" p14:dur="2000" advTm="101605"/>
    </mc:Choice>
    <mc:Fallback xmlns="">
      <p:transition spd="slow" advTm="10160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77" y="98873"/>
            <a:ext cx="10279505" cy="1345303"/>
          </a:xfrm>
        </p:spPr>
        <p:txBody>
          <a:bodyPr/>
          <a:lstStyle/>
          <a:p>
            <a:r>
              <a:rPr lang="en-US" dirty="0" smtClean="0"/>
              <a:t>Mathematical Definition of Chern-Simons functional</a:t>
            </a:r>
            <a:endParaRPr lang="en-US" dirty="0"/>
          </a:p>
        </p:txBody>
      </p:sp>
      <p:sp>
        <p:nvSpPr>
          <p:cNvPr id="3" name="Content Placeholder 2"/>
          <p:cNvSpPr>
            <a:spLocks noGrp="1"/>
          </p:cNvSpPr>
          <p:nvPr>
            <p:ph idx="1"/>
          </p:nvPr>
        </p:nvSpPr>
        <p:spPr>
          <a:xfrm>
            <a:off x="568377" y="1825625"/>
            <a:ext cx="10515600" cy="3660775"/>
          </a:xfrm>
        </p:spPr>
        <p:txBody>
          <a:bodyPr>
            <a:normAutofit fontScale="92500" lnSpcReduction="20000"/>
          </a:bodyPr>
          <a:lstStyle/>
          <a:p>
            <a:r>
              <a:rPr lang="en-US" dirty="0" smtClean="0"/>
              <a:t>Take two connections      ,        </a:t>
            </a:r>
            <a:r>
              <a:rPr lang="en-US" dirty="0" smtClean="0">
                <a:solidFill>
                  <a:schemeClr val="accent5"/>
                </a:solidFill>
              </a:rPr>
              <a:t>on the same bundle </a:t>
            </a:r>
            <a:r>
              <a:rPr lang="en-US" dirty="0" smtClean="0"/>
              <a:t>and define:</a:t>
            </a:r>
          </a:p>
          <a:p>
            <a:r>
              <a:rPr lang="en-US" dirty="0" smtClean="0"/>
              <a:t>Then the Chern-Simons functional is defined as:</a:t>
            </a:r>
            <a:endParaRPr lang="zh-CN" altLang="en-US" dirty="0" smtClean="0"/>
          </a:p>
          <a:p>
            <a:endParaRPr lang="zh-CN" altLang="en-US" dirty="0"/>
          </a:p>
          <a:p>
            <a:endParaRPr lang="zh-CN" altLang="en-US" dirty="0" smtClean="0"/>
          </a:p>
          <a:p>
            <a:endParaRPr lang="zh-CN" altLang="en-US" dirty="0" smtClean="0"/>
          </a:p>
          <a:p>
            <a:endParaRPr lang="zh-CN" altLang="en-US" dirty="0" smtClean="0"/>
          </a:p>
          <a:p>
            <a:r>
              <a:rPr lang="en-US" dirty="0" smtClean="0"/>
              <a:t>From this definition,  </a:t>
            </a:r>
            <a:r>
              <a:rPr lang="en-US" dirty="0" smtClean="0">
                <a:solidFill>
                  <a:schemeClr val="accent5"/>
                </a:solidFill>
              </a:rPr>
              <a:t>the Chern-Simons terms in string theory </a:t>
            </a:r>
            <a:r>
              <a:rPr lang="en-US" dirty="0" smtClean="0"/>
              <a:t>is just the </a:t>
            </a:r>
            <a:r>
              <a:rPr lang="en-US" dirty="0" smtClean="0">
                <a:solidFill>
                  <a:schemeClr val="accent5"/>
                </a:solidFill>
              </a:rPr>
              <a:t>mathematical definition of Chern-Simons functional</a:t>
            </a:r>
            <a:r>
              <a:rPr lang="en-US" dirty="0" smtClean="0"/>
              <a:t>.</a:t>
            </a:r>
          </a:p>
          <a:p>
            <a:pPr marL="0"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3847268" y="1784286"/>
            <a:ext cx="304283" cy="315986"/>
          </a:xfrm>
          <a:prstGeom prst="rect">
            <a:avLst/>
          </a:prstGeom>
        </p:spPr>
      </p:pic>
      <p:pic>
        <p:nvPicPr>
          <p:cNvPr id="6" name="Picture 5"/>
          <p:cNvPicPr>
            <a:picLocks noChangeAspect="1"/>
          </p:cNvPicPr>
          <p:nvPr/>
        </p:nvPicPr>
        <p:blipFill>
          <a:blip r:embed="rId4"/>
          <a:stretch>
            <a:fillRect/>
          </a:stretch>
        </p:blipFill>
        <p:spPr>
          <a:xfrm>
            <a:off x="4322478" y="1789540"/>
            <a:ext cx="459376" cy="378985"/>
          </a:xfrm>
          <a:prstGeom prst="rect">
            <a:avLst/>
          </a:prstGeom>
        </p:spPr>
      </p:pic>
      <p:pic>
        <p:nvPicPr>
          <p:cNvPr id="7" name="Picture 6"/>
          <p:cNvPicPr>
            <a:picLocks noChangeAspect="1"/>
          </p:cNvPicPr>
          <p:nvPr/>
        </p:nvPicPr>
        <p:blipFill>
          <a:blip r:embed="rId5"/>
          <a:stretch>
            <a:fillRect/>
          </a:stretch>
        </p:blipFill>
        <p:spPr>
          <a:xfrm>
            <a:off x="9235811" y="1798778"/>
            <a:ext cx="1933630" cy="360507"/>
          </a:xfrm>
          <a:prstGeom prst="rect">
            <a:avLst/>
          </a:prstGeom>
        </p:spPr>
      </p:pic>
      <p:sp>
        <p:nvSpPr>
          <p:cNvPr id="5" name="Rectangle 4"/>
          <p:cNvSpPr/>
          <p:nvPr/>
        </p:nvSpPr>
        <p:spPr>
          <a:xfrm>
            <a:off x="3607425" y="1123156"/>
            <a:ext cx="5461880" cy="461665"/>
          </a:xfrm>
          <a:prstGeom prst="rect">
            <a:avLst/>
          </a:prstGeom>
        </p:spPr>
        <p:txBody>
          <a:bodyPr wrap="none">
            <a:spAutoFit/>
          </a:bodyPr>
          <a:lstStyle/>
          <a:p>
            <a:r>
              <a:rPr lang="is-IS" sz="2400" dirty="0">
                <a:solidFill>
                  <a:srgbClr val="517F33"/>
                </a:solidFill>
                <a:latin typeface="Calibri" charset="0"/>
              </a:rPr>
              <a:t>Thomas, J. Diff. Geom., 53 (1999) 367-438 </a:t>
            </a:r>
            <a:endParaRPr lang="is-IS" sz="2400" dirty="0">
              <a:effectLst/>
            </a:endParaRPr>
          </a:p>
        </p:txBody>
      </p:sp>
      <p:pic>
        <p:nvPicPr>
          <p:cNvPr id="8" name="Picture 7"/>
          <p:cNvPicPr>
            <a:picLocks noChangeAspect="1"/>
          </p:cNvPicPr>
          <p:nvPr/>
        </p:nvPicPr>
        <p:blipFill>
          <a:blip r:embed="rId6"/>
          <a:stretch>
            <a:fillRect/>
          </a:stretch>
        </p:blipFill>
        <p:spPr>
          <a:xfrm>
            <a:off x="1157211" y="2831482"/>
            <a:ext cx="8571405" cy="1000600"/>
          </a:xfrm>
          <a:prstGeom prst="rect">
            <a:avLst/>
          </a:prstGeom>
        </p:spPr>
      </p:pic>
    </p:spTree>
    <p:extLst>
      <p:ext uri="{BB962C8B-B14F-4D97-AF65-F5344CB8AC3E}">
        <p14:creationId xmlns:p14="http://schemas.microsoft.com/office/powerpoint/2010/main" val="2027907669"/>
      </p:ext>
    </p:extLst>
  </p:cSld>
  <p:clrMapOvr>
    <a:masterClrMapping/>
  </p:clrMapOvr>
  <mc:AlternateContent xmlns:mc="http://schemas.openxmlformats.org/markup-compatibility/2006" xmlns:p14="http://schemas.microsoft.com/office/powerpoint/2010/main">
    <mc:Choice Requires="p14">
      <p:transition spd="slow" p14:dur="2000" advTm="114736"/>
    </mc:Choice>
    <mc:Fallback xmlns="">
      <p:transition spd="slow" advTm="11473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real isomorphism on</a:t>
            </a:r>
            <a:endParaRPr lang="en-US" dirty="0"/>
          </a:p>
        </p:txBody>
      </p:sp>
      <p:pic>
        <p:nvPicPr>
          <p:cNvPr id="4" name="Content Placeholder 3"/>
          <p:cNvPicPr>
            <a:picLocks noGrp="1" noChangeAspect="1"/>
          </p:cNvPicPr>
          <p:nvPr>
            <p:ph idx="1"/>
          </p:nvPr>
        </p:nvPicPr>
        <p:blipFill>
          <a:blip r:embed="rId3"/>
          <a:stretch>
            <a:fillRect/>
          </a:stretch>
        </p:blipFill>
        <p:spPr>
          <a:xfrm>
            <a:off x="838200" y="1847603"/>
            <a:ext cx="3733800" cy="469900"/>
          </a:xfrm>
          <a:prstGeom prst="rect">
            <a:avLst/>
          </a:prstGeom>
        </p:spPr>
      </p:pic>
      <p:pic>
        <p:nvPicPr>
          <p:cNvPr id="5" name="Picture 4"/>
          <p:cNvPicPr>
            <a:picLocks noChangeAspect="1"/>
          </p:cNvPicPr>
          <p:nvPr/>
        </p:nvPicPr>
        <p:blipFill>
          <a:blip r:embed="rId4"/>
          <a:stretch>
            <a:fillRect/>
          </a:stretch>
        </p:blipFill>
        <p:spPr>
          <a:xfrm>
            <a:off x="5494832" y="1809503"/>
            <a:ext cx="3390900" cy="546100"/>
          </a:xfrm>
          <a:prstGeom prst="rect">
            <a:avLst/>
          </a:prstGeom>
        </p:spPr>
      </p:pic>
      <p:sp>
        <p:nvSpPr>
          <p:cNvPr id="6" name="Down Arrow 5"/>
          <p:cNvSpPr/>
          <p:nvPr/>
        </p:nvSpPr>
        <p:spPr>
          <a:xfrm>
            <a:off x="7142813" y="2355603"/>
            <a:ext cx="639580" cy="627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286531" y="2983043"/>
            <a:ext cx="4352144" cy="369332"/>
          </a:xfrm>
          <a:prstGeom prst="rect">
            <a:avLst/>
          </a:prstGeom>
          <a:noFill/>
        </p:spPr>
        <p:txBody>
          <a:bodyPr wrap="square" rtlCol="0">
            <a:spAutoFit/>
          </a:bodyPr>
          <a:lstStyle/>
          <a:p>
            <a:r>
              <a:rPr lang="en-US" dirty="0"/>
              <a:t>H</a:t>
            </a:r>
            <a:r>
              <a:rPr lang="en-US" dirty="0" smtClean="0"/>
              <a:t>as no-where vanishing holomophic section</a:t>
            </a:r>
            <a:endParaRPr lang="en-US" dirty="0"/>
          </a:p>
        </p:txBody>
      </p:sp>
      <p:pic>
        <p:nvPicPr>
          <p:cNvPr id="8" name="Picture 7"/>
          <p:cNvPicPr>
            <a:picLocks noChangeAspect="1"/>
          </p:cNvPicPr>
          <p:nvPr/>
        </p:nvPicPr>
        <p:blipFill>
          <a:blip r:embed="rId5"/>
          <a:stretch>
            <a:fillRect/>
          </a:stretch>
        </p:blipFill>
        <p:spPr>
          <a:xfrm>
            <a:off x="8885732" y="764498"/>
            <a:ext cx="484050" cy="421688"/>
          </a:xfrm>
          <a:prstGeom prst="rect">
            <a:avLst/>
          </a:prstGeom>
        </p:spPr>
      </p:pic>
      <p:sp>
        <p:nvSpPr>
          <p:cNvPr id="9" name="Down Arrow 8"/>
          <p:cNvSpPr/>
          <p:nvPr/>
        </p:nvSpPr>
        <p:spPr>
          <a:xfrm>
            <a:off x="2243528" y="2355603"/>
            <a:ext cx="639580" cy="627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07036" y="2968053"/>
            <a:ext cx="4352144" cy="646331"/>
          </a:xfrm>
          <a:prstGeom prst="rect">
            <a:avLst/>
          </a:prstGeom>
          <a:noFill/>
        </p:spPr>
        <p:txBody>
          <a:bodyPr wrap="square" rtlCol="0">
            <a:spAutoFit/>
          </a:bodyPr>
          <a:lstStyle/>
          <a:p>
            <a:r>
              <a:rPr lang="en-US" dirty="0" smtClean="0"/>
              <a:t>Does not have no-where vanishing holomophic section</a:t>
            </a:r>
            <a:endParaRPr lang="en-US" dirty="0"/>
          </a:p>
        </p:txBody>
      </p:sp>
      <p:sp>
        <p:nvSpPr>
          <p:cNvPr id="11" name="Down Arrow 10"/>
          <p:cNvSpPr/>
          <p:nvPr/>
        </p:nvSpPr>
        <p:spPr>
          <a:xfrm>
            <a:off x="4443335" y="3637494"/>
            <a:ext cx="639580" cy="627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758501" y="4522417"/>
            <a:ext cx="4856501" cy="369332"/>
          </a:xfrm>
          <a:prstGeom prst="rect">
            <a:avLst/>
          </a:prstGeom>
          <a:noFill/>
        </p:spPr>
        <p:txBody>
          <a:bodyPr wrap="square" rtlCol="0">
            <a:spAutoFit/>
          </a:bodyPr>
          <a:lstStyle/>
          <a:p>
            <a:r>
              <a:rPr lang="en-US" dirty="0" smtClean="0"/>
              <a:t>They are </a:t>
            </a:r>
            <a:r>
              <a:rPr lang="en-US" dirty="0" smtClean="0">
                <a:solidFill>
                  <a:srgbClr val="FF0000"/>
                </a:solidFill>
              </a:rPr>
              <a:t>different</a:t>
            </a:r>
            <a:r>
              <a:rPr lang="en-US" dirty="0" smtClean="0"/>
              <a:t> as </a:t>
            </a:r>
            <a:r>
              <a:rPr lang="en-US" dirty="0" smtClean="0">
                <a:solidFill>
                  <a:srgbClr val="FF0000"/>
                </a:solidFill>
              </a:rPr>
              <a:t>holomorphic</a:t>
            </a:r>
            <a:r>
              <a:rPr lang="en-US" dirty="0" smtClean="0"/>
              <a:t> vector bundle</a:t>
            </a:r>
            <a:endParaRPr lang="en-US" dirty="0"/>
          </a:p>
        </p:txBody>
      </p:sp>
      <p:sp>
        <p:nvSpPr>
          <p:cNvPr id="14" name="TextBox 13"/>
          <p:cNvSpPr txBox="1"/>
          <p:nvPr/>
        </p:nvSpPr>
        <p:spPr>
          <a:xfrm>
            <a:off x="2895161" y="5149232"/>
            <a:ext cx="6460450" cy="369332"/>
          </a:xfrm>
          <a:prstGeom prst="rect">
            <a:avLst/>
          </a:prstGeom>
          <a:noFill/>
        </p:spPr>
        <p:txBody>
          <a:bodyPr wrap="square" rtlCol="0">
            <a:spAutoFit/>
          </a:bodyPr>
          <a:lstStyle/>
          <a:p>
            <a:r>
              <a:rPr lang="en-US" dirty="0" smtClean="0"/>
              <a:t>BUT, they are the </a:t>
            </a:r>
            <a:r>
              <a:rPr lang="en-US" dirty="0" smtClean="0">
                <a:solidFill>
                  <a:srgbClr val="00B050"/>
                </a:solidFill>
              </a:rPr>
              <a:t>same</a:t>
            </a:r>
            <a:r>
              <a:rPr lang="en-US" dirty="0" smtClean="0"/>
              <a:t> as </a:t>
            </a:r>
            <a:r>
              <a:rPr lang="en-US" dirty="0" smtClean="0">
                <a:solidFill>
                  <a:srgbClr val="00B050"/>
                </a:solidFill>
              </a:rPr>
              <a:t>real</a:t>
            </a:r>
            <a:r>
              <a:rPr lang="en-US" dirty="0" smtClean="0"/>
              <a:t> vector bundle </a:t>
            </a:r>
            <a:endParaRPr lang="en-US" dirty="0"/>
          </a:p>
        </p:txBody>
      </p:sp>
      <p:sp>
        <p:nvSpPr>
          <p:cNvPr id="15" name="Right Arrow 14"/>
          <p:cNvSpPr/>
          <p:nvPr/>
        </p:nvSpPr>
        <p:spPr>
          <a:xfrm>
            <a:off x="8049718" y="4891749"/>
            <a:ext cx="689548" cy="442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0377601"/>
      </p:ext>
    </p:extLst>
  </p:cSld>
  <p:clrMapOvr>
    <a:masterClrMapping/>
  </p:clrMapOvr>
  <mc:AlternateContent xmlns:mc="http://schemas.openxmlformats.org/markup-compatibility/2006" xmlns:p14="http://schemas.microsoft.com/office/powerpoint/2010/main">
    <mc:Choice Requires="p14">
      <p:transition spd="slow" p14:dur="2000" advTm="84115"/>
    </mc:Choice>
    <mc:Fallback xmlns="">
      <p:transition spd="slow" advTm="8411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4517" y="509666"/>
            <a:ext cx="9144001" cy="369332"/>
          </a:xfrm>
          <a:prstGeom prst="rect">
            <a:avLst/>
          </a:prstGeom>
          <a:noFill/>
        </p:spPr>
        <p:txBody>
          <a:bodyPr wrap="square" rtlCol="0">
            <a:spAutoFit/>
          </a:bodyPr>
          <a:lstStyle/>
          <a:p>
            <a:r>
              <a:rPr lang="en-US" dirty="0" smtClean="0"/>
              <a:t>There are two patches on         , we call the affine coordinates on these patches     and    </a:t>
            </a:r>
            <a:r>
              <a:rPr lang="zh-CN" altLang="en-US" dirty="0" smtClean="0"/>
              <a:t>         </a:t>
            </a:r>
            <a:endParaRPr lang="en-US" dirty="0"/>
          </a:p>
        </p:txBody>
      </p:sp>
      <p:pic>
        <p:nvPicPr>
          <p:cNvPr id="5" name="Picture 4"/>
          <p:cNvPicPr>
            <a:picLocks noChangeAspect="1"/>
          </p:cNvPicPr>
          <p:nvPr/>
        </p:nvPicPr>
        <p:blipFill>
          <a:blip r:embed="rId3"/>
          <a:stretch>
            <a:fillRect/>
          </a:stretch>
        </p:blipFill>
        <p:spPr>
          <a:xfrm>
            <a:off x="3301583" y="585046"/>
            <a:ext cx="337279" cy="218571"/>
          </a:xfrm>
          <a:prstGeom prst="rect">
            <a:avLst/>
          </a:prstGeom>
        </p:spPr>
      </p:pic>
      <p:pic>
        <p:nvPicPr>
          <p:cNvPr id="9" name="Picture 8"/>
          <p:cNvPicPr>
            <a:picLocks noChangeAspect="1"/>
          </p:cNvPicPr>
          <p:nvPr/>
        </p:nvPicPr>
        <p:blipFill>
          <a:blip r:embed="rId4"/>
          <a:stretch>
            <a:fillRect/>
          </a:stretch>
        </p:blipFill>
        <p:spPr>
          <a:xfrm>
            <a:off x="8154648" y="578334"/>
            <a:ext cx="225282" cy="225282"/>
          </a:xfrm>
          <a:prstGeom prst="rect">
            <a:avLst/>
          </a:prstGeom>
        </p:spPr>
      </p:pic>
      <p:pic>
        <p:nvPicPr>
          <p:cNvPr id="10" name="Picture 9"/>
          <p:cNvPicPr>
            <a:picLocks noChangeAspect="1"/>
          </p:cNvPicPr>
          <p:nvPr/>
        </p:nvPicPr>
        <p:blipFill>
          <a:blip r:embed="rId5"/>
          <a:stretch>
            <a:fillRect/>
          </a:stretch>
        </p:blipFill>
        <p:spPr>
          <a:xfrm>
            <a:off x="8804014" y="621756"/>
            <a:ext cx="267441" cy="181860"/>
          </a:xfrm>
          <a:prstGeom prst="rect">
            <a:avLst/>
          </a:prstGeom>
        </p:spPr>
      </p:pic>
      <p:sp>
        <p:nvSpPr>
          <p:cNvPr id="11" name="TextBox 10"/>
          <p:cNvSpPr txBox="1"/>
          <p:nvPr/>
        </p:nvSpPr>
        <p:spPr>
          <a:xfrm>
            <a:off x="749936" y="1029870"/>
            <a:ext cx="6865495" cy="369332"/>
          </a:xfrm>
          <a:prstGeom prst="rect">
            <a:avLst/>
          </a:prstGeom>
          <a:noFill/>
        </p:spPr>
        <p:txBody>
          <a:bodyPr wrap="square" rtlCol="0">
            <a:spAutoFit/>
          </a:bodyPr>
          <a:lstStyle/>
          <a:p>
            <a:r>
              <a:rPr lang="en-US" dirty="0" smtClean="0"/>
              <a:t>Let us define the transition functions of these two vector bundles as:</a:t>
            </a:r>
            <a:endParaRPr lang="en-US" dirty="0"/>
          </a:p>
        </p:txBody>
      </p:sp>
      <p:pic>
        <p:nvPicPr>
          <p:cNvPr id="12" name="Picture 11"/>
          <p:cNvPicPr>
            <a:picLocks noChangeAspect="1"/>
          </p:cNvPicPr>
          <p:nvPr/>
        </p:nvPicPr>
        <p:blipFill>
          <a:blip r:embed="rId6"/>
          <a:stretch>
            <a:fillRect/>
          </a:stretch>
        </p:blipFill>
        <p:spPr>
          <a:xfrm>
            <a:off x="801163" y="1591748"/>
            <a:ext cx="3237876" cy="430207"/>
          </a:xfrm>
          <a:prstGeom prst="rect">
            <a:avLst/>
          </a:prstGeom>
        </p:spPr>
      </p:pic>
      <p:pic>
        <p:nvPicPr>
          <p:cNvPr id="13" name="Picture 12"/>
          <p:cNvPicPr>
            <a:picLocks noChangeAspect="1"/>
          </p:cNvPicPr>
          <p:nvPr/>
        </p:nvPicPr>
        <p:blipFill>
          <a:blip r:embed="rId7"/>
          <a:stretch>
            <a:fillRect/>
          </a:stretch>
        </p:blipFill>
        <p:spPr>
          <a:xfrm>
            <a:off x="4534524" y="1523725"/>
            <a:ext cx="2705516" cy="486993"/>
          </a:xfrm>
          <a:prstGeom prst="rect">
            <a:avLst/>
          </a:prstGeom>
        </p:spPr>
      </p:pic>
      <p:sp>
        <p:nvSpPr>
          <p:cNvPr id="14" name="TextBox 13"/>
          <p:cNvSpPr txBox="1"/>
          <p:nvPr/>
        </p:nvSpPr>
        <p:spPr>
          <a:xfrm>
            <a:off x="704536" y="4027061"/>
            <a:ext cx="9863100" cy="646331"/>
          </a:xfrm>
          <a:prstGeom prst="rect">
            <a:avLst/>
          </a:prstGeom>
          <a:noFill/>
        </p:spPr>
        <p:txBody>
          <a:bodyPr wrap="square" rtlCol="0">
            <a:spAutoFit/>
          </a:bodyPr>
          <a:lstStyle/>
          <a:p>
            <a:r>
              <a:rPr lang="en-US" dirty="0" smtClean="0"/>
              <a:t>In order to show the two vector bundles are real isomorphic to each other, we need the morphism to be </a:t>
            </a:r>
            <a:r>
              <a:rPr lang="en-US" dirty="0" smtClean="0">
                <a:solidFill>
                  <a:srgbClr val="00B050"/>
                </a:solidFill>
              </a:rPr>
              <a:t>invertible</a:t>
            </a:r>
            <a:r>
              <a:rPr lang="en-US" dirty="0" smtClean="0"/>
              <a:t> and </a:t>
            </a:r>
            <a:r>
              <a:rPr lang="en-US" dirty="0" smtClean="0">
                <a:solidFill>
                  <a:srgbClr val="00B050"/>
                </a:solidFill>
              </a:rPr>
              <a:t>non-holomorphic. </a:t>
            </a:r>
            <a:endParaRPr lang="en-US" dirty="0">
              <a:solidFill>
                <a:srgbClr val="00B050"/>
              </a:solidFill>
            </a:endParaRPr>
          </a:p>
        </p:txBody>
      </p:sp>
      <p:sp>
        <p:nvSpPr>
          <p:cNvPr id="15" name="TextBox 14"/>
          <p:cNvSpPr txBox="1"/>
          <p:nvPr/>
        </p:nvSpPr>
        <p:spPr>
          <a:xfrm>
            <a:off x="734517" y="2291447"/>
            <a:ext cx="8874178" cy="646331"/>
          </a:xfrm>
          <a:prstGeom prst="rect">
            <a:avLst/>
          </a:prstGeom>
          <a:noFill/>
        </p:spPr>
        <p:txBody>
          <a:bodyPr wrap="square" rtlCol="0">
            <a:spAutoFit/>
          </a:bodyPr>
          <a:lstStyle/>
          <a:p>
            <a:r>
              <a:rPr lang="zh-CN" altLang="en-US" dirty="0"/>
              <a:t> </a:t>
            </a:r>
            <a:r>
              <a:rPr lang="en-US" altLang="zh-CN" dirty="0" smtClean="0"/>
              <a:t>For a bundle morphism between the two bundles, suppose it is represented as        and</a:t>
            </a:r>
            <a:r>
              <a:rPr lang="zh-CN" altLang="en-US" dirty="0" smtClean="0"/>
              <a:t>          </a:t>
            </a:r>
            <a:r>
              <a:rPr lang="en-US" altLang="zh-CN" dirty="0" smtClean="0"/>
              <a:t>on the two patches of     </a:t>
            </a:r>
            <a:r>
              <a:rPr lang="zh-CN" altLang="en-US" dirty="0" smtClean="0"/>
              <a:t> </a:t>
            </a:r>
            <a:r>
              <a:rPr lang="en-US" altLang="zh-CN" dirty="0" smtClean="0"/>
              <a:t>   , they should satisfy:</a:t>
            </a:r>
            <a:endParaRPr lang="en-US" dirty="0"/>
          </a:p>
        </p:txBody>
      </p:sp>
      <p:pic>
        <p:nvPicPr>
          <p:cNvPr id="16" name="Picture 15"/>
          <p:cNvPicPr>
            <a:picLocks noChangeAspect="1"/>
          </p:cNvPicPr>
          <p:nvPr/>
        </p:nvPicPr>
        <p:blipFill>
          <a:blip r:embed="rId8"/>
          <a:stretch>
            <a:fillRect/>
          </a:stretch>
        </p:blipFill>
        <p:spPr>
          <a:xfrm>
            <a:off x="8248753" y="2428407"/>
            <a:ext cx="252134" cy="223319"/>
          </a:xfrm>
          <a:prstGeom prst="rect">
            <a:avLst/>
          </a:prstGeom>
        </p:spPr>
      </p:pic>
      <p:pic>
        <p:nvPicPr>
          <p:cNvPr id="17" name="Picture 16"/>
          <p:cNvPicPr>
            <a:picLocks noChangeAspect="1"/>
          </p:cNvPicPr>
          <p:nvPr/>
        </p:nvPicPr>
        <p:blipFill>
          <a:blip r:embed="rId9"/>
          <a:stretch>
            <a:fillRect/>
          </a:stretch>
        </p:blipFill>
        <p:spPr>
          <a:xfrm>
            <a:off x="9071455" y="2401163"/>
            <a:ext cx="274811" cy="250563"/>
          </a:xfrm>
          <a:prstGeom prst="rect">
            <a:avLst/>
          </a:prstGeom>
        </p:spPr>
      </p:pic>
      <p:pic>
        <p:nvPicPr>
          <p:cNvPr id="20" name="Picture 19"/>
          <p:cNvPicPr>
            <a:picLocks noChangeAspect="1"/>
          </p:cNvPicPr>
          <p:nvPr/>
        </p:nvPicPr>
        <p:blipFill>
          <a:blip r:embed="rId3"/>
          <a:stretch>
            <a:fillRect/>
          </a:stretch>
        </p:blipFill>
        <p:spPr>
          <a:xfrm>
            <a:off x="2964304" y="2651726"/>
            <a:ext cx="337279" cy="218571"/>
          </a:xfrm>
          <a:prstGeom prst="rect">
            <a:avLst/>
          </a:prstGeom>
        </p:spPr>
      </p:pic>
      <p:pic>
        <p:nvPicPr>
          <p:cNvPr id="21" name="Picture 20"/>
          <p:cNvPicPr>
            <a:picLocks noChangeAspect="1"/>
          </p:cNvPicPr>
          <p:nvPr/>
        </p:nvPicPr>
        <p:blipFill>
          <a:blip r:embed="rId10"/>
          <a:stretch>
            <a:fillRect/>
          </a:stretch>
        </p:blipFill>
        <p:spPr>
          <a:xfrm>
            <a:off x="2589031" y="3191319"/>
            <a:ext cx="3317094" cy="554904"/>
          </a:xfrm>
          <a:prstGeom prst="rect">
            <a:avLst/>
          </a:prstGeom>
        </p:spPr>
      </p:pic>
      <p:pic>
        <p:nvPicPr>
          <p:cNvPr id="24" name="Picture 23"/>
          <p:cNvPicPr>
            <a:picLocks noChangeAspect="1"/>
          </p:cNvPicPr>
          <p:nvPr/>
        </p:nvPicPr>
        <p:blipFill>
          <a:blip r:embed="rId11"/>
          <a:stretch>
            <a:fillRect/>
          </a:stretch>
        </p:blipFill>
        <p:spPr>
          <a:xfrm>
            <a:off x="8154648" y="4840050"/>
            <a:ext cx="3637937" cy="1132958"/>
          </a:xfrm>
          <a:prstGeom prst="rect">
            <a:avLst/>
          </a:prstGeom>
        </p:spPr>
      </p:pic>
      <p:sp>
        <p:nvSpPr>
          <p:cNvPr id="2" name="TextBox 1"/>
          <p:cNvSpPr txBox="1"/>
          <p:nvPr/>
        </p:nvSpPr>
        <p:spPr>
          <a:xfrm>
            <a:off x="704536" y="5259230"/>
            <a:ext cx="3312826" cy="369332"/>
          </a:xfrm>
          <a:prstGeom prst="rect">
            <a:avLst/>
          </a:prstGeom>
          <a:noFill/>
        </p:spPr>
        <p:txBody>
          <a:bodyPr wrap="square" rtlCol="0">
            <a:spAutoFit/>
          </a:bodyPr>
          <a:lstStyle/>
          <a:p>
            <a:r>
              <a:rPr lang="en-US" dirty="0" smtClean="0"/>
              <a:t>And we found the morphisms are  </a:t>
            </a:r>
            <a:endParaRPr lang="en-US" dirty="0"/>
          </a:p>
        </p:txBody>
      </p:sp>
      <p:pic>
        <p:nvPicPr>
          <p:cNvPr id="3" name="Picture 2"/>
          <p:cNvPicPr>
            <a:picLocks noChangeAspect="1"/>
          </p:cNvPicPr>
          <p:nvPr/>
        </p:nvPicPr>
        <p:blipFill>
          <a:blip r:embed="rId12"/>
          <a:stretch>
            <a:fillRect/>
          </a:stretch>
        </p:blipFill>
        <p:spPr>
          <a:xfrm>
            <a:off x="4228422" y="4903958"/>
            <a:ext cx="3715165" cy="1079875"/>
          </a:xfrm>
          <a:prstGeom prst="rect">
            <a:avLst/>
          </a:prstGeom>
        </p:spPr>
      </p:pic>
    </p:spTree>
    <p:extLst>
      <p:ext uri="{BB962C8B-B14F-4D97-AF65-F5344CB8AC3E}">
        <p14:creationId xmlns:p14="http://schemas.microsoft.com/office/powerpoint/2010/main" val="1440934303"/>
      </p:ext>
    </p:extLst>
  </p:cSld>
  <p:clrMapOvr>
    <a:masterClrMapping/>
  </p:clrMapOvr>
  <mc:AlternateContent xmlns:mc="http://schemas.openxmlformats.org/markup-compatibility/2006" xmlns:p14="http://schemas.microsoft.com/office/powerpoint/2010/main">
    <mc:Choice Requires="p14">
      <p:transition spd="slow" p14:dur="2000" advTm="151679"/>
    </mc:Choice>
    <mc:Fallback xmlns="">
      <p:transition spd="slow" advTm="15167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34" y="395105"/>
            <a:ext cx="11228882" cy="909039"/>
          </a:xfrm>
        </p:spPr>
        <p:txBody>
          <a:bodyPr/>
          <a:lstStyle/>
          <a:p>
            <a:r>
              <a:rPr lang="en-US" dirty="0" smtClean="0"/>
              <a:t>An example of real isomorphism on tetra-quadric</a:t>
            </a:r>
            <a:endParaRPr lang="en-US" dirty="0"/>
          </a:p>
        </p:txBody>
      </p:sp>
      <p:pic>
        <p:nvPicPr>
          <p:cNvPr id="4" name="Content Placeholder 3"/>
          <p:cNvPicPr>
            <a:picLocks noGrp="1" noChangeAspect="1"/>
          </p:cNvPicPr>
          <p:nvPr>
            <p:ph idx="1"/>
          </p:nvPr>
        </p:nvPicPr>
        <p:blipFill>
          <a:blip r:embed="rId3"/>
          <a:stretch>
            <a:fillRect/>
          </a:stretch>
        </p:blipFill>
        <p:spPr>
          <a:xfrm>
            <a:off x="769079" y="1647007"/>
            <a:ext cx="1659328" cy="1176491"/>
          </a:xfrm>
          <a:prstGeom prst="rect">
            <a:avLst/>
          </a:prstGeom>
        </p:spPr>
      </p:pic>
      <p:pic>
        <p:nvPicPr>
          <p:cNvPr id="5" name="Picture 4"/>
          <p:cNvPicPr>
            <a:picLocks noChangeAspect="1"/>
          </p:cNvPicPr>
          <p:nvPr/>
        </p:nvPicPr>
        <p:blipFill>
          <a:blip r:embed="rId4"/>
          <a:stretch>
            <a:fillRect/>
          </a:stretch>
        </p:blipFill>
        <p:spPr>
          <a:xfrm>
            <a:off x="3940123" y="1754926"/>
            <a:ext cx="6163248" cy="295222"/>
          </a:xfrm>
          <a:prstGeom prst="rect">
            <a:avLst/>
          </a:prstGeom>
        </p:spPr>
      </p:pic>
      <p:pic>
        <p:nvPicPr>
          <p:cNvPr id="6" name="Picture 5"/>
          <p:cNvPicPr>
            <a:picLocks noChangeAspect="1"/>
          </p:cNvPicPr>
          <p:nvPr/>
        </p:nvPicPr>
        <p:blipFill>
          <a:blip r:embed="rId5"/>
          <a:stretch>
            <a:fillRect/>
          </a:stretch>
        </p:blipFill>
        <p:spPr>
          <a:xfrm>
            <a:off x="3940123" y="2401638"/>
            <a:ext cx="6163248" cy="300533"/>
          </a:xfrm>
          <a:prstGeom prst="rect">
            <a:avLst/>
          </a:prstGeom>
        </p:spPr>
      </p:pic>
      <p:pic>
        <p:nvPicPr>
          <p:cNvPr id="8" name="Picture 7"/>
          <p:cNvPicPr>
            <a:picLocks noChangeAspect="1"/>
          </p:cNvPicPr>
          <p:nvPr/>
        </p:nvPicPr>
        <p:blipFill>
          <a:blip r:embed="rId6"/>
          <a:stretch>
            <a:fillRect/>
          </a:stretch>
        </p:blipFill>
        <p:spPr>
          <a:xfrm>
            <a:off x="2163166" y="4003294"/>
            <a:ext cx="7940205" cy="1059101"/>
          </a:xfrm>
          <a:prstGeom prst="rect">
            <a:avLst/>
          </a:prstGeom>
        </p:spPr>
      </p:pic>
      <p:pic>
        <p:nvPicPr>
          <p:cNvPr id="9" name="Picture 8"/>
          <p:cNvPicPr>
            <a:picLocks noChangeAspect="1"/>
          </p:cNvPicPr>
          <p:nvPr/>
        </p:nvPicPr>
        <p:blipFill>
          <a:blip r:embed="rId7"/>
          <a:stretch>
            <a:fillRect/>
          </a:stretch>
        </p:blipFill>
        <p:spPr>
          <a:xfrm>
            <a:off x="2693129" y="3077619"/>
            <a:ext cx="280020" cy="280020"/>
          </a:xfrm>
          <a:prstGeom prst="rect">
            <a:avLst/>
          </a:prstGeom>
        </p:spPr>
      </p:pic>
      <p:pic>
        <p:nvPicPr>
          <p:cNvPr id="10" name="Picture 9"/>
          <p:cNvPicPr>
            <a:picLocks noChangeAspect="1"/>
          </p:cNvPicPr>
          <p:nvPr/>
        </p:nvPicPr>
        <p:blipFill>
          <a:blip r:embed="rId8"/>
          <a:stretch>
            <a:fillRect/>
          </a:stretch>
        </p:blipFill>
        <p:spPr>
          <a:xfrm>
            <a:off x="3184998" y="2425500"/>
            <a:ext cx="234646" cy="227313"/>
          </a:xfrm>
          <a:prstGeom prst="rect">
            <a:avLst/>
          </a:prstGeom>
        </p:spPr>
      </p:pic>
      <p:pic>
        <p:nvPicPr>
          <p:cNvPr id="11" name="Picture 10"/>
          <p:cNvPicPr>
            <a:picLocks noChangeAspect="1"/>
          </p:cNvPicPr>
          <p:nvPr/>
        </p:nvPicPr>
        <p:blipFill>
          <a:blip r:embed="rId9"/>
          <a:stretch>
            <a:fillRect/>
          </a:stretch>
        </p:blipFill>
        <p:spPr>
          <a:xfrm>
            <a:off x="3449458" y="1789082"/>
            <a:ext cx="465167" cy="186714"/>
          </a:xfrm>
          <a:prstGeom prst="rect">
            <a:avLst/>
          </a:prstGeom>
        </p:spPr>
      </p:pic>
      <p:pic>
        <p:nvPicPr>
          <p:cNvPr id="12" name="Picture 11"/>
          <p:cNvPicPr>
            <a:picLocks noChangeAspect="1"/>
          </p:cNvPicPr>
          <p:nvPr/>
        </p:nvPicPr>
        <p:blipFill>
          <a:blip r:embed="rId9"/>
          <a:stretch>
            <a:fillRect/>
          </a:stretch>
        </p:blipFill>
        <p:spPr>
          <a:xfrm flipV="1">
            <a:off x="3495526" y="2425500"/>
            <a:ext cx="419100" cy="175065"/>
          </a:xfrm>
          <a:prstGeom prst="rect">
            <a:avLst/>
          </a:prstGeom>
        </p:spPr>
      </p:pic>
      <p:sp>
        <p:nvSpPr>
          <p:cNvPr id="14" name="Right Arrow 13"/>
          <p:cNvSpPr/>
          <p:nvPr/>
        </p:nvSpPr>
        <p:spPr>
          <a:xfrm rot="5400000">
            <a:off x="2600789" y="3451610"/>
            <a:ext cx="434715" cy="2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7"/>
          <a:stretch>
            <a:fillRect/>
          </a:stretch>
        </p:blipFill>
        <p:spPr>
          <a:xfrm>
            <a:off x="3184999" y="1819098"/>
            <a:ext cx="234646" cy="234646"/>
          </a:xfrm>
          <a:prstGeom prst="rect">
            <a:avLst/>
          </a:prstGeom>
        </p:spPr>
      </p:pic>
      <p:sp>
        <p:nvSpPr>
          <p:cNvPr id="17" name="Right Arrow 16"/>
          <p:cNvSpPr/>
          <p:nvPr/>
        </p:nvSpPr>
        <p:spPr>
          <a:xfrm rot="5400000">
            <a:off x="9000690" y="5169717"/>
            <a:ext cx="526463" cy="359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8"/>
          <a:stretch>
            <a:fillRect/>
          </a:stretch>
        </p:blipFill>
        <p:spPr>
          <a:xfrm>
            <a:off x="9191568" y="5807321"/>
            <a:ext cx="297205" cy="287917"/>
          </a:xfrm>
          <a:prstGeom prst="rect">
            <a:avLst/>
          </a:prstGeom>
        </p:spPr>
      </p:pic>
      <p:pic>
        <p:nvPicPr>
          <p:cNvPr id="20" name="Picture 19"/>
          <p:cNvPicPr>
            <a:picLocks noChangeAspect="1"/>
          </p:cNvPicPr>
          <p:nvPr/>
        </p:nvPicPr>
        <p:blipFill>
          <a:blip r:embed="rId10"/>
          <a:stretch>
            <a:fillRect/>
          </a:stretch>
        </p:blipFill>
        <p:spPr>
          <a:xfrm>
            <a:off x="3451750" y="5612831"/>
            <a:ext cx="2400300" cy="393700"/>
          </a:xfrm>
          <a:prstGeom prst="rect">
            <a:avLst/>
          </a:prstGeom>
        </p:spPr>
      </p:pic>
      <p:sp>
        <p:nvSpPr>
          <p:cNvPr id="21" name="TextBox 20"/>
          <p:cNvSpPr txBox="1"/>
          <p:nvPr/>
        </p:nvSpPr>
        <p:spPr>
          <a:xfrm>
            <a:off x="1019331" y="5625015"/>
            <a:ext cx="2165667" cy="369332"/>
          </a:xfrm>
          <a:prstGeom prst="rect">
            <a:avLst/>
          </a:prstGeom>
          <a:noFill/>
        </p:spPr>
        <p:txBody>
          <a:bodyPr wrap="square" rtlCol="0">
            <a:spAutoFit/>
          </a:bodyPr>
          <a:lstStyle/>
          <a:p>
            <a:r>
              <a:rPr lang="en-US" dirty="0" smtClean="0"/>
              <a:t>The real morphism is </a:t>
            </a:r>
            <a:endParaRPr lang="en-US" dirty="0"/>
          </a:p>
        </p:txBody>
      </p:sp>
      <p:sp>
        <p:nvSpPr>
          <p:cNvPr id="22" name="Block Arc 21"/>
          <p:cNvSpPr/>
          <p:nvPr/>
        </p:nvSpPr>
        <p:spPr>
          <a:xfrm rot="10800000">
            <a:off x="2483266" y="4891022"/>
            <a:ext cx="389739" cy="31479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Block Arc 22"/>
          <p:cNvSpPr/>
          <p:nvPr/>
        </p:nvSpPr>
        <p:spPr>
          <a:xfrm rot="10800000">
            <a:off x="4651900" y="4891022"/>
            <a:ext cx="389739" cy="31479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lock Arc 23"/>
          <p:cNvSpPr/>
          <p:nvPr/>
        </p:nvSpPr>
        <p:spPr>
          <a:xfrm>
            <a:off x="7021747" y="3823483"/>
            <a:ext cx="488319" cy="365289"/>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lock Arc 24"/>
          <p:cNvSpPr/>
          <p:nvPr/>
        </p:nvSpPr>
        <p:spPr>
          <a:xfrm>
            <a:off x="9278913" y="3795403"/>
            <a:ext cx="419719" cy="390839"/>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07747442"/>
      </p:ext>
    </p:extLst>
  </p:cSld>
  <p:clrMapOvr>
    <a:masterClrMapping/>
  </p:clrMapOvr>
  <mc:AlternateContent xmlns:mc="http://schemas.openxmlformats.org/markup-compatibility/2006" xmlns:p14="http://schemas.microsoft.com/office/powerpoint/2010/main">
    <mc:Choice Requires="p14">
      <p:transition spd="slow" p14:dur="2000" advTm="203858"/>
    </mc:Choice>
    <mc:Fallback xmlns="">
      <p:transition spd="slow" advTm="20385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05935" y="1469925"/>
            <a:ext cx="495300" cy="419100"/>
          </a:xfrm>
          <a:prstGeom prst="rect">
            <a:avLst/>
          </a:prstGeom>
        </p:spPr>
      </p:pic>
      <p:sp>
        <p:nvSpPr>
          <p:cNvPr id="7" name="Right Arrow 6"/>
          <p:cNvSpPr/>
          <p:nvPr/>
        </p:nvSpPr>
        <p:spPr>
          <a:xfrm>
            <a:off x="2488367" y="1574700"/>
            <a:ext cx="1424066" cy="20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540832" y="1260565"/>
            <a:ext cx="1319135" cy="369332"/>
          </a:xfrm>
          <a:prstGeom prst="rect">
            <a:avLst/>
          </a:prstGeom>
          <a:noFill/>
        </p:spPr>
        <p:txBody>
          <a:bodyPr wrap="square" rtlCol="0">
            <a:spAutoFit/>
          </a:bodyPr>
          <a:lstStyle/>
          <a:p>
            <a:r>
              <a:rPr lang="en-US" dirty="0" smtClean="0"/>
              <a:t>Morphism </a:t>
            </a:r>
            <a:r>
              <a:rPr lang="en-US" dirty="0" smtClean="0"/>
              <a:t>P</a:t>
            </a:r>
            <a:endParaRPr lang="en-US" dirty="0"/>
          </a:p>
        </p:txBody>
      </p:sp>
      <p:pic>
        <p:nvPicPr>
          <p:cNvPr id="9" name="Picture 8"/>
          <p:cNvPicPr>
            <a:picLocks noChangeAspect="1"/>
          </p:cNvPicPr>
          <p:nvPr/>
        </p:nvPicPr>
        <p:blipFill>
          <a:blip r:embed="rId4"/>
          <a:stretch>
            <a:fillRect/>
          </a:stretch>
        </p:blipFill>
        <p:spPr>
          <a:xfrm>
            <a:off x="3999564" y="1425475"/>
            <a:ext cx="495300" cy="508000"/>
          </a:xfrm>
          <a:prstGeom prst="rect">
            <a:avLst/>
          </a:prstGeom>
        </p:spPr>
      </p:pic>
      <p:pic>
        <p:nvPicPr>
          <p:cNvPr id="10" name="Picture 9"/>
          <p:cNvPicPr>
            <a:picLocks noChangeAspect="1"/>
          </p:cNvPicPr>
          <p:nvPr/>
        </p:nvPicPr>
        <p:blipFill>
          <a:blip r:embed="rId5"/>
          <a:stretch>
            <a:fillRect/>
          </a:stretch>
        </p:blipFill>
        <p:spPr>
          <a:xfrm>
            <a:off x="3792512" y="2704803"/>
            <a:ext cx="4216400" cy="1054100"/>
          </a:xfrm>
          <a:prstGeom prst="rect">
            <a:avLst/>
          </a:prstGeom>
        </p:spPr>
      </p:pic>
      <p:cxnSp>
        <p:nvCxnSpPr>
          <p:cNvPr id="12" name="Straight Arrow Connector 11"/>
          <p:cNvCxnSpPr/>
          <p:nvPr/>
        </p:nvCxnSpPr>
        <p:spPr>
          <a:xfrm>
            <a:off x="4494864" y="1786500"/>
            <a:ext cx="901595" cy="1067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75750" y="3926180"/>
            <a:ext cx="2038662" cy="646331"/>
          </a:xfrm>
          <a:prstGeom prst="rect">
            <a:avLst/>
          </a:prstGeom>
          <a:noFill/>
        </p:spPr>
        <p:txBody>
          <a:bodyPr wrap="square" rtlCol="0">
            <a:spAutoFit/>
          </a:bodyPr>
          <a:lstStyle/>
          <a:p>
            <a:r>
              <a:rPr lang="en-US" dirty="0" smtClean="0"/>
              <a:t>Chern connection of </a:t>
            </a:r>
            <a:endParaRPr lang="en-US" dirty="0"/>
          </a:p>
        </p:txBody>
      </p:sp>
      <p:pic>
        <p:nvPicPr>
          <p:cNvPr id="16" name="Picture 15"/>
          <p:cNvPicPr>
            <a:picLocks noChangeAspect="1"/>
          </p:cNvPicPr>
          <p:nvPr/>
        </p:nvPicPr>
        <p:blipFill>
          <a:blip r:embed="rId6"/>
          <a:stretch>
            <a:fillRect/>
          </a:stretch>
        </p:blipFill>
        <p:spPr>
          <a:xfrm>
            <a:off x="6807201" y="4325484"/>
            <a:ext cx="223187" cy="197889"/>
          </a:xfrm>
          <a:prstGeom prst="rect">
            <a:avLst/>
          </a:prstGeom>
        </p:spPr>
      </p:pic>
      <p:cxnSp>
        <p:nvCxnSpPr>
          <p:cNvPr id="18" name="Straight Arrow Connector 17"/>
          <p:cNvCxnSpPr/>
          <p:nvPr/>
        </p:nvCxnSpPr>
        <p:spPr>
          <a:xfrm flipV="1">
            <a:off x="7300209" y="3431505"/>
            <a:ext cx="0" cy="494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30665" y="2415372"/>
            <a:ext cx="2008682" cy="646331"/>
          </a:xfrm>
          <a:prstGeom prst="rect">
            <a:avLst/>
          </a:prstGeom>
          <a:noFill/>
        </p:spPr>
        <p:txBody>
          <a:bodyPr wrap="square" rtlCol="0">
            <a:spAutoFit/>
          </a:bodyPr>
          <a:lstStyle/>
          <a:p>
            <a:r>
              <a:rPr lang="en-US" dirty="0" smtClean="0"/>
              <a:t>Chern connection of </a:t>
            </a:r>
            <a:endParaRPr lang="en-US" dirty="0"/>
          </a:p>
        </p:txBody>
      </p:sp>
      <p:pic>
        <p:nvPicPr>
          <p:cNvPr id="20" name="Picture 19"/>
          <p:cNvPicPr>
            <a:picLocks noChangeAspect="1"/>
          </p:cNvPicPr>
          <p:nvPr/>
        </p:nvPicPr>
        <p:blipFill>
          <a:blip r:embed="rId7"/>
          <a:stretch>
            <a:fillRect/>
          </a:stretch>
        </p:blipFill>
        <p:spPr>
          <a:xfrm>
            <a:off x="1469036" y="2832188"/>
            <a:ext cx="207676" cy="207676"/>
          </a:xfrm>
          <a:prstGeom prst="rect">
            <a:avLst/>
          </a:prstGeom>
        </p:spPr>
      </p:pic>
      <p:cxnSp>
        <p:nvCxnSpPr>
          <p:cNvPr id="22" name="Straight Arrow Connector 21"/>
          <p:cNvCxnSpPr/>
          <p:nvPr/>
        </p:nvCxnSpPr>
        <p:spPr>
          <a:xfrm flipV="1">
            <a:off x="1676712" y="1933475"/>
            <a:ext cx="346960" cy="481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8214610" y="3061704"/>
            <a:ext cx="644577" cy="255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8"/>
          <a:stretch>
            <a:fillRect/>
          </a:stretch>
        </p:blipFill>
        <p:spPr>
          <a:xfrm>
            <a:off x="9064885" y="2999712"/>
            <a:ext cx="304800" cy="355600"/>
          </a:xfrm>
          <a:prstGeom prst="rect">
            <a:avLst/>
          </a:prstGeom>
        </p:spPr>
      </p:pic>
      <p:sp>
        <p:nvSpPr>
          <p:cNvPr id="17" name="Title 1"/>
          <p:cNvSpPr>
            <a:spLocks noGrp="1"/>
          </p:cNvSpPr>
          <p:nvPr>
            <p:ph type="title"/>
          </p:nvPr>
        </p:nvSpPr>
        <p:spPr>
          <a:xfrm>
            <a:off x="328534" y="395105"/>
            <a:ext cx="11228882" cy="909039"/>
          </a:xfrm>
        </p:spPr>
        <p:txBody>
          <a:bodyPr/>
          <a:lstStyle/>
          <a:p>
            <a:r>
              <a:rPr lang="en-US" dirty="0" smtClean="0"/>
              <a:t>Calculation of Chern-Simons invariants </a:t>
            </a:r>
            <a:endParaRPr lang="en-US" dirty="0"/>
          </a:p>
        </p:txBody>
      </p:sp>
      <p:sp>
        <p:nvSpPr>
          <p:cNvPr id="3" name="TextBox 2"/>
          <p:cNvSpPr txBox="1"/>
          <p:nvPr/>
        </p:nvSpPr>
        <p:spPr>
          <a:xfrm>
            <a:off x="449889" y="4677206"/>
            <a:ext cx="7093911" cy="1815882"/>
          </a:xfrm>
          <a:prstGeom prst="rect">
            <a:avLst/>
          </a:prstGeom>
          <a:noFill/>
        </p:spPr>
        <p:txBody>
          <a:bodyPr wrap="square" rtlCol="0">
            <a:spAutoFit/>
          </a:bodyPr>
          <a:lstStyle/>
          <a:p>
            <a:r>
              <a:rPr lang="en-US" sz="2800" dirty="0" smtClean="0"/>
              <a:t>We also calculate more complicated examples, like a vector bundle which is real isomorphic to tangent bundle of tetra-quadric, and still got zero  </a:t>
            </a:r>
            <a:endParaRPr lang="en-US" sz="2800" dirty="0"/>
          </a:p>
        </p:txBody>
      </p:sp>
      <p:sp>
        <p:nvSpPr>
          <p:cNvPr id="4" name="Right Arrow 3"/>
          <p:cNvSpPr/>
          <p:nvPr/>
        </p:nvSpPr>
        <p:spPr>
          <a:xfrm>
            <a:off x="7889584" y="5405065"/>
            <a:ext cx="1167048" cy="36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88969" y="5274046"/>
            <a:ext cx="2368447" cy="523220"/>
          </a:xfrm>
          <a:prstGeom prst="rect">
            <a:avLst/>
          </a:prstGeom>
          <a:noFill/>
        </p:spPr>
        <p:txBody>
          <a:bodyPr wrap="square" rtlCol="0">
            <a:spAutoFit/>
          </a:bodyPr>
          <a:lstStyle/>
          <a:p>
            <a:r>
              <a:rPr lang="en-US" sz="2800" dirty="0" smtClean="0"/>
              <a:t>So why?</a:t>
            </a:r>
            <a:endParaRPr lang="en-US" sz="2800" dirty="0"/>
          </a:p>
        </p:txBody>
      </p:sp>
      <p:sp>
        <p:nvSpPr>
          <p:cNvPr id="11" name="Right Arrow 10"/>
          <p:cNvSpPr/>
          <p:nvPr/>
        </p:nvSpPr>
        <p:spPr>
          <a:xfrm>
            <a:off x="10701801" y="5355574"/>
            <a:ext cx="603771" cy="36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709361"/>
      </p:ext>
    </p:extLst>
  </p:cSld>
  <p:clrMapOvr>
    <a:masterClrMapping/>
  </p:clrMapOvr>
  <mc:AlternateContent xmlns:mc="http://schemas.openxmlformats.org/markup-compatibility/2006" xmlns:p14="http://schemas.microsoft.com/office/powerpoint/2010/main">
    <mc:Choice Requires="p14">
      <p:transition spd="slow" p14:dur="2000" advTm="149018"/>
    </mc:Choice>
    <mc:Fallback xmlns="">
      <p:transition spd="slow" advTm="14901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41672"/>
            <a:ext cx="10515600" cy="1860144"/>
          </a:xfrm>
        </p:spPr>
        <p:txBody>
          <a:bodyPr/>
          <a:lstStyle/>
          <a:p>
            <a:r>
              <a:rPr lang="en-US" dirty="0" smtClean="0"/>
              <a:t>For the case we just looked at, because of the favorable nature of the manifold, the relevant bundles extend holomorphically to the ambient space, as do the Chern connections we have used, and so we get zero. </a:t>
            </a:r>
            <a:endParaRPr lang="en-US" dirty="0" smtClean="0">
              <a:effectLst/>
            </a:endParaRPr>
          </a:p>
          <a:p>
            <a:endParaRPr lang="en-US" dirty="0"/>
          </a:p>
        </p:txBody>
      </p:sp>
      <p:sp>
        <p:nvSpPr>
          <p:cNvPr id="5" name="TextBox 4"/>
          <p:cNvSpPr txBox="1"/>
          <p:nvPr/>
        </p:nvSpPr>
        <p:spPr>
          <a:xfrm>
            <a:off x="868180" y="479685"/>
            <a:ext cx="6625653" cy="523220"/>
          </a:xfrm>
          <a:prstGeom prst="rect">
            <a:avLst/>
          </a:prstGeom>
          <a:noFill/>
        </p:spPr>
        <p:txBody>
          <a:bodyPr wrap="square" rtlCol="0">
            <a:spAutoFit/>
          </a:bodyPr>
          <a:lstStyle/>
          <a:p>
            <a:r>
              <a:rPr lang="en-US" sz="2800" dirty="0" smtClean="0"/>
              <a:t>Theorem(Thomas, 1999) </a:t>
            </a:r>
            <a:endParaRPr lang="en-US" sz="2800" dirty="0"/>
          </a:p>
        </p:txBody>
      </p:sp>
      <p:pic>
        <p:nvPicPr>
          <p:cNvPr id="4" name="Picture 3"/>
          <p:cNvPicPr>
            <a:picLocks noChangeAspect="1"/>
          </p:cNvPicPr>
          <p:nvPr/>
        </p:nvPicPr>
        <p:blipFill>
          <a:blip r:embed="rId3"/>
          <a:stretch>
            <a:fillRect/>
          </a:stretch>
        </p:blipFill>
        <p:spPr>
          <a:xfrm>
            <a:off x="2098623" y="1101467"/>
            <a:ext cx="7724749" cy="3465857"/>
          </a:xfrm>
          <a:prstGeom prst="rect">
            <a:avLst/>
          </a:prstGeom>
        </p:spPr>
      </p:pic>
    </p:spTree>
    <p:extLst>
      <p:ext uri="{BB962C8B-B14F-4D97-AF65-F5344CB8AC3E}">
        <p14:creationId xmlns:p14="http://schemas.microsoft.com/office/powerpoint/2010/main" val="2101913295"/>
      </p:ext>
    </p:extLst>
  </p:cSld>
  <p:clrMapOvr>
    <a:masterClrMapping/>
  </p:clrMapOvr>
  <mc:AlternateContent xmlns:mc="http://schemas.openxmlformats.org/markup-compatibility/2006" xmlns:p14="http://schemas.microsoft.com/office/powerpoint/2010/main">
    <mc:Choice Requires="p14">
      <p:transition spd="slow" p14:dur="2000" advTm="122836"/>
    </mc:Choice>
    <mc:Fallback xmlns="">
      <p:transition spd="slow" advTm="122836"/>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24236</TotalTime>
  <Words>729</Words>
  <Application>Microsoft Macintosh PowerPoint</Application>
  <PresentationFormat>Widescreen</PresentationFormat>
  <Paragraphs>74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宋体</vt:lpstr>
      <vt:lpstr>Arial</vt:lpstr>
      <vt:lpstr>Office Theme</vt:lpstr>
      <vt:lpstr>Chern-Simons Terms and Heterotic Superpotentials</vt:lpstr>
      <vt:lpstr>Chern-Simons Terms in Heterotic Theory</vt:lpstr>
      <vt:lpstr>Conditions Chern-Simons terms need to obey</vt:lpstr>
      <vt:lpstr>Mathematical Definition of Chern-Simons functional</vt:lpstr>
      <vt:lpstr>An example of real isomorphism on</vt:lpstr>
      <vt:lpstr>PowerPoint Presentation</vt:lpstr>
      <vt:lpstr>An example of real isomorphism on tetra-quadric</vt:lpstr>
      <vt:lpstr>Calculation of Chern-Simons invariants </vt:lpstr>
      <vt:lpstr>PowerPoint Presentation</vt:lpstr>
      <vt:lpstr>PowerPoint Presentation</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Chern-Simons Terms and Heterotic Superpotential</dc:title>
  <dc:creator>Microsoft Office User</dc:creator>
  <cp:lastModifiedBy>Microsoft Office User</cp:lastModifiedBy>
  <cp:revision>114</cp:revision>
  <dcterms:created xsi:type="dcterms:W3CDTF">2019-10-10T16:43:02Z</dcterms:created>
  <dcterms:modified xsi:type="dcterms:W3CDTF">2019-11-02T17:23:46Z</dcterms:modified>
</cp:coreProperties>
</file>