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tif" ContentType="image/ti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74" r:id="rId3"/>
    <p:sldMasterId id="2147483786" r:id="rId4"/>
    <p:sldMasterId id="2147483798" r:id="rId5"/>
    <p:sldMasterId id="2147483810" r:id="rId6"/>
    <p:sldMasterId id="2147483822" r:id="rId7"/>
  </p:sldMasterIdLst>
  <p:notesMasterIdLst>
    <p:notesMasterId r:id="rId75"/>
  </p:notesMasterIdLst>
  <p:sldIdLst>
    <p:sldId id="396" r:id="rId8"/>
    <p:sldId id="303" r:id="rId9"/>
    <p:sldId id="338" r:id="rId10"/>
    <p:sldId id="398" r:id="rId11"/>
    <p:sldId id="339" r:id="rId12"/>
    <p:sldId id="340" r:id="rId13"/>
    <p:sldId id="341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84" r:id="rId33"/>
    <p:sldId id="305" r:id="rId34"/>
    <p:sldId id="386" r:id="rId35"/>
    <p:sldId id="399" r:id="rId36"/>
    <p:sldId id="395" r:id="rId37"/>
    <p:sldId id="387" r:id="rId38"/>
    <p:sldId id="388" r:id="rId39"/>
    <p:sldId id="389" r:id="rId40"/>
    <p:sldId id="383" r:id="rId41"/>
    <p:sldId id="397" r:id="rId42"/>
    <p:sldId id="382" r:id="rId43"/>
    <p:sldId id="375" r:id="rId44"/>
    <p:sldId id="364" r:id="rId45"/>
    <p:sldId id="365" r:id="rId46"/>
    <p:sldId id="367" r:id="rId47"/>
    <p:sldId id="369" r:id="rId48"/>
    <p:sldId id="370" r:id="rId49"/>
    <p:sldId id="371" r:id="rId50"/>
    <p:sldId id="372" r:id="rId51"/>
    <p:sldId id="373" r:id="rId52"/>
    <p:sldId id="376" r:id="rId53"/>
    <p:sldId id="378" r:id="rId54"/>
    <p:sldId id="380" r:id="rId55"/>
    <p:sldId id="381" r:id="rId56"/>
    <p:sldId id="385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19" r:id="rId71"/>
    <p:sldId id="320" r:id="rId72"/>
    <p:sldId id="321" r:id="rId73"/>
    <p:sldId id="323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99FF"/>
    <a:srgbClr val="FF00FF"/>
    <a:srgbClr val="008080"/>
    <a:srgbClr val="66FF66"/>
    <a:srgbClr val="003399"/>
    <a:srgbClr val="990099"/>
    <a:srgbClr val="CC33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Documents\W-Pu%20burned%20and%20weighted%20isotopic%20dist.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user\Documents\Burned%20W-Pu%20Yield%20Distribu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755818984165451E-2"/>
          <c:y val="3.2468850055077422E-2"/>
          <c:w val="0.79475619393729635"/>
          <c:h val="0.927099332751810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Twice GEM*STAR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Sheet1!$D$1:$G$1</c:f>
              <c:numCache>
                <c:formatCode>General</c:formatCode>
                <c:ptCount val="4"/>
                <c:pt idx="0">
                  <c:v>239</c:v>
                </c:pt>
                <c:pt idx="1">
                  <c:v>240</c:v>
                </c:pt>
                <c:pt idx="2">
                  <c:v>241</c:v>
                </c:pt>
                <c:pt idx="3">
                  <c:v>242</c:v>
                </c:pt>
              </c:numCache>
            </c:numRef>
          </c:cat>
          <c:val>
            <c:numRef>
              <c:f>Sheet1!$D$2:$G$2</c:f>
              <c:numCache>
                <c:formatCode>General</c:formatCode>
                <c:ptCount val="4"/>
                <c:pt idx="0">
                  <c:v>2.0299999999999999E-2</c:v>
                </c:pt>
                <c:pt idx="1">
                  <c:v>2.69E-2</c:v>
                </c:pt>
                <c:pt idx="2">
                  <c:v>1.5100000000000001E-2</c:v>
                </c:pt>
                <c:pt idx="3">
                  <c:v>3.7699999999999997E-2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D-46E3-A6D6-5ACCE7CB2846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Once  GEM*STAR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Sheet1!$D$1:$G$1</c:f>
              <c:numCache>
                <c:formatCode>General</c:formatCode>
                <c:ptCount val="4"/>
                <c:pt idx="0">
                  <c:v>239</c:v>
                </c:pt>
                <c:pt idx="1">
                  <c:v>240</c:v>
                </c:pt>
                <c:pt idx="2">
                  <c:v>241</c:v>
                </c:pt>
                <c:pt idx="3">
                  <c:v>242</c:v>
                </c:pt>
              </c:numCache>
            </c:numRef>
          </c:cat>
          <c:val>
            <c:numRef>
              <c:f>Sheet1!$D$3:$G$3</c:f>
              <c:numCache>
                <c:formatCode>General</c:formatCode>
                <c:ptCount val="4"/>
                <c:pt idx="0">
                  <c:v>0.17399999999999999</c:v>
                </c:pt>
                <c:pt idx="1">
                  <c:v>8.5000000000000006E-2</c:v>
                </c:pt>
                <c:pt idx="2">
                  <c:v>3.5000000000000003E-2</c:v>
                </c:pt>
                <c:pt idx="3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DD-46E3-A6D6-5ACCE7CB2846}"/>
            </c:ext>
          </c:extLst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Twice thru LWR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Sheet1!$D$1:$G$1</c:f>
              <c:numCache>
                <c:formatCode>General</c:formatCode>
                <c:ptCount val="4"/>
                <c:pt idx="0">
                  <c:v>239</c:v>
                </c:pt>
                <c:pt idx="1">
                  <c:v>240</c:v>
                </c:pt>
                <c:pt idx="2">
                  <c:v>241</c:v>
                </c:pt>
                <c:pt idx="3">
                  <c:v>242</c:v>
                </c:pt>
              </c:numCache>
            </c:numRef>
          </c:cat>
          <c:val>
            <c:numRef>
              <c:f>Sheet1!$D$4:$G$4</c:f>
              <c:numCache>
                <c:formatCode>General</c:formatCode>
                <c:ptCount val="4"/>
                <c:pt idx="0">
                  <c:v>0.432</c:v>
                </c:pt>
                <c:pt idx="1">
                  <c:v>0.41499999999999998</c:v>
                </c:pt>
                <c:pt idx="2">
                  <c:v>0.18</c:v>
                </c:pt>
                <c:pt idx="3">
                  <c:v>0.17299999999999999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DD-46E3-A6D6-5ACCE7CB2846}"/>
            </c:ext>
          </c:extLst>
        </c:ser>
        <c:ser>
          <c:idx val="3"/>
          <c:order val="3"/>
          <c:tx>
            <c:strRef>
              <c:f>Sheet1!$C$5</c:f>
              <c:strCache>
                <c:ptCount val="1"/>
                <c:pt idx="0">
                  <c:v>Once thru LWR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Sheet1!$D$1:$G$1</c:f>
              <c:numCache>
                <c:formatCode>General</c:formatCode>
                <c:ptCount val="4"/>
                <c:pt idx="0">
                  <c:v>239</c:v>
                </c:pt>
                <c:pt idx="1">
                  <c:v>240</c:v>
                </c:pt>
                <c:pt idx="2">
                  <c:v>241</c:v>
                </c:pt>
                <c:pt idx="3">
                  <c:v>242</c:v>
                </c:pt>
              </c:numCache>
            </c:numRef>
          </c:cat>
          <c:val>
            <c:numRef>
              <c:f>Sheet1!$D$5:$G$5</c:f>
              <c:numCache>
                <c:formatCode>General</c:formatCode>
                <c:ptCount val="4"/>
                <c:pt idx="0">
                  <c:v>0.64500000000000002</c:v>
                </c:pt>
                <c:pt idx="1">
                  <c:v>0.29699999999999999</c:v>
                </c:pt>
                <c:pt idx="2">
                  <c:v>9.9000000000000005E-2</c:v>
                </c:pt>
                <c:pt idx="3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DD-46E3-A6D6-5ACCE7CB2846}"/>
            </c:ext>
          </c:extLst>
        </c:ser>
        <c:ser>
          <c:idx val="4"/>
          <c:order val="4"/>
          <c:tx>
            <c:strRef>
              <c:f>Sheet1!$C$6</c:f>
              <c:strCache>
                <c:ptCount val="1"/>
                <c:pt idx="0">
                  <c:v>Once thru FBR</c:v>
                </c:pt>
              </c:strCache>
            </c:strRef>
          </c:tx>
          <c:spPr>
            <a:solidFill>
              <a:srgbClr val="CC3300"/>
            </a:solidFill>
          </c:spPr>
          <c:invertIfNegative val="0"/>
          <c:cat>
            <c:numRef>
              <c:f>Sheet1!$D$1:$G$1</c:f>
              <c:numCache>
                <c:formatCode>General</c:formatCode>
                <c:ptCount val="4"/>
                <c:pt idx="0">
                  <c:v>239</c:v>
                </c:pt>
                <c:pt idx="1">
                  <c:v>240</c:v>
                </c:pt>
                <c:pt idx="2">
                  <c:v>241</c:v>
                </c:pt>
                <c:pt idx="3">
                  <c:v>242</c:v>
                </c:pt>
              </c:numCache>
            </c:numRef>
          </c:cat>
          <c:val>
            <c:numRef>
              <c:f>Sheet1!$D$6:$G$6</c:f>
              <c:numCache>
                <c:formatCode>General</c:formatCode>
                <c:ptCount val="4"/>
                <c:pt idx="0">
                  <c:v>0.99</c:v>
                </c:pt>
                <c:pt idx="1">
                  <c:v>0.14499999999999999</c:v>
                </c:pt>
                <c:pt idx="2">
                  <c:v>1.2999999999999999E-2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DD-46E3-A6D6-5ACCE7CB2846}"/>
            </c:ext>
          </c:extLst>
        </c:ser>
        <c:ser>
          <c:idx val="5"/>
          <c:order val="5"/>
          <c:tx>
            <c:strRef>
              <c:f>Sheet1!$C$7</c:f>
              <c:strCache>
                <c:ptCount val="1"/>
                <c:pt idx="0">
                  <c:v>No burning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Sheet1!$D$1:$G$1</c:f>
              <c:numCache>
                <c:formatCode>General</c:formatCode>
                <c:ptCount val="4"/>
                <c:pt idx="0">
                  <c:v>239</c:v>
                </c:pt>
                <c:pt idx="1">
                  <c:v>240</c:v>
                </c:pt>
                <c:pt idx="2">
                  <c:v>241</c:v>
                </c:pt>
                <c:pt idx="3">
                  <c:v>242</c:v>
                </c:pt>
              </c:numCache>
            </c:numRef>
          </c:cat>
          <c:val>
            <c:numRef>
              <c:f>Sheet1!$D$7:$G$7</c:f>
              <c:numCache>
                <c:formatCode>General</c:formatCode>
                <c:ptCount val="4"/>
                <c:pt idx="0">
                  <c:v>0.93</c:v>
                </c:pt>
                <c:pt idx="1">
                  <c:v>7.0000000000000007E-2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DD-46E3-A6D6-5ACCE7CB2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706264"/>
        <c:axId val="304706656"/>
        <c:axId val="321647432"/>
      </c:bar3DChart>
      <c:catAx>
        <c:axId val="304706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304706656"/>
        <c:crosses val="autoZero"/>
        <c:auto val="1"/>
        <c:lblAlgn val="ctr"/>
        <c:lblOffset val="100"/>
        <c:noMultiLvlLbl val="0"/>
      </c:catAx>
      <c:valAx>
        <c:axId val="304706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304706264"/>
        <c:crosses val="autoZero"/>
        <c:crossBetween val="between"/>
      </c:valAx>
      <c:serAx>
        <c:axId val="321647432"/>
        <c:scaling>
          <c:orientation val="minMax"/>
        </c:scaling>
        <c:delete val="1"/>
        <c:axPos val="b"/>
        <c:majorTickMark val="out"/>
        <c:minorTickMark val="none"/>
        <c:tickLblPos val="nextTo"/>
        <c:crossAx val="304706656"/>
        <c:crosses val="autoZero"/>
      </c:ser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616624844971298E-2"/>
          <c:y val="2.9328214154501948E-2"/>
          <c:w val="0.65049222693317177"/>
          <c:h val="0.9072028700595039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Sheet1!$C$7</c:f>
              <c:strCache>
                <c:ptCount val="1"/>
                <c:pt idx="0">
                  <c:v>Twice GEM*STAR  3.4 tons (15.6 kg)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Sheet1!$D$6:$I$6</c:f>
              <c:strCache>
                <c:ptCount val="6"/>
                <c:pt idx="0">
                  <c:v>Dud</c:v>
                </c:pt>
                <c:pt idx="1">
                  <c:v>1 to 2.5</c:v>
                </c:pt>
                <c:pt idx="2">
                  <c:v>2.5 to 5</c:v>
                </c:pt>
                <c:pt idx="3">
                  <c:v>5 to 10</c:v>
                </c:pt>
                <c:pt idx="4">
                  <c:v>10 to 20</c:v>
                </c:pt>
                <c:pt idx="5">
                  <c:v>20</c:v>
                </c:pt>
              </c:strCache>
            </c:strRef>
          </c:cat>
          <c:val>
            <c:numRef>
              <c:f>Sheet1!$D$7:$I$7</c:f>
              <c:numCache>
                <c:formatCode>General</c:formatCode>
                <c:ptCount val="6"/>
                <c:pt idx="0">
                  <c:v>0.92400000000000004</c:v>
                </c:pt>
                <c:pt idx="1">
                  <c:v>5.6000000000000001E-2</c:v>
                </c:pt>
                <c:pt idx="2">
                  <c:v>0.02</c:v>
                </c:pt>
                <c:pt idx="3">
                  <c:v>4.0000000000000001E-3</c:v>
                </c:pt>
                <c:pt idx="4">
                  <c:v>5.0000000000000001E-4</c:v>
                </c:pt>
                <c:pt idx="5">
                  <c:v>1.5999999999999999E-5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4C-4CBE-8505-6F8B4E071BB3}"/>
            </c:ext>
          </c:extLst>
        </c:ser>
        <c:ser>
          <c:idx val="1"/>
          <c:order val="1"/>
          <c:tx>
            <c:strRef>
              <c:f>Sheet1!$C$16</c:f>
              <c:strCache>
                <c:ptCount val="1"/>
                <c:pt idx="0">
                  <c:v>Twice MOX in LWR  40 tons (10 kg)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cat>
            <c:strRef>
              <c:f>Sheet1!$D$6:$I$6</c:f>
              <c:strCache>
                <c:ptCount val="6"/>
                <c:pt idx="0">
                  <c:v>Dud</c:v>
                </c:pt>
                <c:pt idx="1">
                  <c:v>1 to 2.5</c:v>
                </c:pt>
                <c:pt idx="2">
                  <c:v>2.5 to 5</c:v>
                </c:pt>
                <c:pt idx="3">
                  <c:v>5 to 10</c:v>
                </c:pt>
                <c:pt idx="4">
                  <c:v>10 to 20</c:v>
                </c:pt>
                <c:pt idx="5">
                  <c:v>20</c:v>
                </c:pt>
              </c:strCache>
            </c:strRef>
          </c:cat>
          <c:val>
            <c:numRef>
              <c:f>Sheet1!$D$16:$I$16</c:f>
              <c:numCache>
                <c:formatCode>General</c:formatCode>
                <c:ptCount val="6"/>
                <c:pt idx="0">
                  <c:v>0.61</c:v>
                </c:pt>
                <c:pt idx="1">
                  <c:v>0.19</c:v>
                </c:pt>
                <c:pt idx="2">
                  <c:v>0.1</c:v>
                </c:pt>
                <c:pt idx="3">
                  <c:v>6.5000000000000002E-2</c:v>
                </c:pt>
                <c:pt idx="4">
                  <c:v>0.03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4C-4CBE-8505-6F8B4E071BB3}"/>
            </c:ext>
          </c:extLst>
        </c:ser>
        <c:ser>
          <c:idx val="2"/>
          <c:order val="2"/>
          <c:tx>
            <c:strRef>
              <c:f>Sheet1!$C$8</c:f>
              <c:strCache>
                <c:ptCount val="1"/>
                <c:pt idx="0">
                  <c:v>Once GEM*STAR  10 tons (8.5 kg)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Sheet1!$D$6:$I$6</c:f>
              <c:strCache>
                <c:ptCount val="6"/>
                <c:pt idx="0">
                  <c:v>Dud</c:v>
                </c:pt>
                <c:pt idx="1">
                  <c:v>1 to 2.5</c:v>
                </c:pt>
                <c:pt idx="2">
                  <c:v>2.5 to 5</c:v>
                </c:pt>
                <c:pt idx="3">
                  <c:v>5 to 10</c:v>
                </c:pt>
                <c:pt idx="4">
                  <c:v>10 to 20</c:v>
                </c:pt>
                <c:pt idx="5">
                  <c:v>20</c:v>
                </c:pt>
              </c:strCache>
            </c:strRef>
          </c:cat>
          <c:val>
            <c:numRef>
              <c:f>Sheet1!$D$8:$I$8</c:f>
              <c:numCache>
                <c:formatCode>General</c:formatCode>
                <c:ptCount val="6"/>
                <c:pt idx="0">
                  <c:v>0.42</c:v>
                </c:pt>
                <c:pt idx="1">
                  <c:v>0.19</c:v>
                </c:pt>
                <c:pt idx="2">
                  <c:v>0.15</c:v>
                </c:pt>
                <c:pt idx="3">
                  <c:v>0.11</c:v>
                </c:pt>
                <c:pt idx="4">
                  <c:v>7.0000000000000007E-2</c:v>
                </c:pt>
                <c:pt idx="5">
                  <c:v>5.3999999999999999E-2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4C-4CBE-8505-6F8B4E071BB3}"/>
            </c:ext>
          </c:extLst>
        </c:ser>
        <c:ser>
          <c:idx val="3"/>
          <c:order val="3"/>
          <c:tx>
            <c:strRef>
              <c:f>Sheet1!$C$9</c:f>
              <c:strCache>
                <c:ptCount val="1"/>
                <c:pt idx="0">
                  <c:v>Once MOX in LWR 37.5 tons (5.24 kg)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cat>
            <c:strRef>
              <c:f>Sheet1!$D$6:$I$6</c:f>
              <c:strCache>
                <c:ptCount val="6"/>
                <c:pt idx="0">
                  <c:v>Dud</c:v>
                </c:pt>
                <c:pt idx="1">
                  <c:v>1 to 2.5</c:v>
                </c:pt>
                <c:pt idx="2">
                  <c:v>2.5 to 5</c:v>
                </c:pt>
                <c:pt idx="3">
                  <c:v>5 to 10</c:v>
                </c:pt>
                <c:pt idx="4">
                  <c:v>10 to 20</c:v>
                </c:pt>
                <c:pt idx="5">
                  <c:v>20</c:v>
                </c:pt>
              </c:strCache>
            </c:strRef>
          </c:cat>
          <c:val>
            <c:numRef>
              <c:f>Sheet1!$D$9:$I$9</c:f>
              <c:numCache>
                <c:formatCode>General</c:formatCode>
                <c:ptCount val="6"/>
                <c:pt idx="0">
                  <c:v>0.19</c:v>
                </c:pt>
                <c:pt idx="1">
                  <c:v>0.17</c:v>
                </c:pt>
                <c:pt idx="2">
                  <c:v>0.16</c:v>
                </c:pt>
                <c:pt idx="3">
                  <c:v>0.13</c:v>
                </c:pt>
                <c:pt idx="4">
                  <c:v>0.12</c:v>
                </c:pt>
                <c:pt idx="5">
                  <c:v>0.223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4C-4CBE-8505-6F8B4E071BB3}"/>
            </c:ext>
          </c:extLst>
        </c:ser>
        <c:ser>
          <c:idx val="4"/>
          <c:order val="4"/>
          <c:tx>
            <c:strRef>
              <c:f>Sheet1!$C$10</c:f>
              <c:strCache>
                <c:ptCount val="1"/>
                <c:pt idx="0">
                  <c:v>Once through FBR  39 tons (4.14 kg)</c:v>
                </c:pt>
              </c:strCache>
            </c:strRef>
          </c:tx>
          <c:spPr>
            <a:solidFill>
              <a:srgbClr val="CC3300"/>
            </a:solidFill>
          </c:spPr>
          <c:invertIfNegative val="0"/>
          <c:cat>
            <c:strRef>
              <c:f>Sheet1!$D$6:$I$6</c:f>
              <c:strCache>
                <c:ptCount val="6"/>
                <c:pt idx="0">
                  <c:v>Dud</c:v>
                </c:pt>
                <c:pt idx="1">
                  <c:v>1 to 2.5</c:v>
                </c:pt>
                <c:pt idx="2">
                  <c:v>2.5 to 5</c:v>
                </c:pt>
                <c:pt idx="3">
                  <c:v>5 to 10</c:v>
                </c:pt>
                <c:pt idx="4">
                  <c:v>10 to 20</c:v>
                </c:pt>
                <c:pt idx="5">
                  <c:v>20</c:v>
                </c:pt>
              </c:strCache>
            </c:strRef>
          </c:cat>
          <c:val>
            <c:numRef>
              <c:f>Sheet1!$D$10:$I$10</c:f>
              <c:numCache>
                <c:formatCode>General</c:formatCode>
                <c:ptCount val="6"/>
                <c:pt idx="0">
                  <c:v>0.05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0.08</c:v>
                </c:pt>
                <c:pt idx="4">
                  <c:v>0.12</c:v>
                </c:pt>
                <c:pt idx="5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4C-4CBE-8505-6F8B4E071BB3}"/>
            </c:ext>
          </c:extLst>
        </c:ser>
        <c:ser>
          <c:idx val="5"/>
          <c:order val="5"/>
          <c:tx>
            <c:strRef>
              <c:f>Sheet1!$C$11</c:f>
              <c:strCache>
                <c:ptCount val="1"/>
                <c:pt idx="0">
                  <c:v>No burning  34 tons (3 kg)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Sheet1!$D$6:$I$6</c:f>
              <c:strCache>
                <c:ptCount val="6"/>
                <c:pt idx="0">
                  <c:v>Dud</c:v>
                </c:pt>
                <c:pt idx="1">
                  <c:v>1 to 2.5</c:v>
                </c:pt>
                <c:pt idx="2">
                  <c:v>2.5 to 5</c:v>
                </c:pt>
                <c:pt idx="3">
                  <c:v>5 to 10</c:v>
                </c:pt>
                <c:pt idx="4">
                  <c:v>10 to 20</c:v>
                </c:pt>
                <c:pt idx="5">
                  <c:v>20</c:v>
                </c:pt>
              </c:strCache>
            </c:strRef>
          </c:cat>
          <c:val>
            <c:numRef>
              <c:f>Sheet1!$D$11:$I$11</c:f>
              <c:numCache>
                <c:formatCode>General</c:formatCode>
                <c:ptCount val="6"/>
                <c:pt idx="0">
                  <c:v>0.01</c:v>
                </c:pt>
                <c:pt idx="1">
                  <c:v>8.0000000000000002E-3</c:v>
                </c:pt>
                <c:pt idx="2">
                  <c:v>1.2E-2</c:v>
                </c:pt>
                <c:pt idx="3">
                  <c:v>1.4E-2</c:v>
                </c:pt>
                <c:pt idx="4">
                  <c:v>1.6E-2</c:v>
                </c:pt>
                <c:pt idx="5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A4C-4CBE-8505-6F8B4E071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1085176"/>
        <c:axId val="301085568"/>
        <c:axId val="321650400"/>
      </c:bar3DChart>
      <c:catAx>
        <c:axId val="301085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01085568"/>
        <c:crosses val="autoZero"/>
        <c:auto val="1"/>
        <c:lblAlgn val="ctr"/>
        <c:lblOffset val="100"/>
        <c:noMultiLvlLbl val="0"/>
      </c:catAx>
      <c:valAx>
        <c:axId val="301085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01085176"/>
        <c:crosses val="autoZero"/>
        <c:crossBetween val="between"/>
      </c:valAx>
      <c:serAx>
        <c:axId val="321650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01085568"/>
        <c:crosses val="autoZero"/>
      </c:ser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0.625</cdr:x>
      <cdr:y>0.86805</cdr:y>
    </cdr:from>
    <cdr:to>
      <cdr:x>0.73049</cdr:x>
      <cdr:y>0.91493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17345" y="5467351"/>
          <a:ext cx="91440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/>
            <a:t>Twice</a:t>
          </a:r>
          <a:r>
            <a:rPr lang="en-US" sz="1400" b="1" baseline="0"/>
            <a:t> thru </a:t>
          </a:r>
          <a:r>
            <a:rPr lang="en-US" sz="1400" b="1"/>
            <a:t>GEM*STAR</a:t>
          </a:r>
        </a:p>
      </cdr:txBody>
    </cdr:sp>
  </cdr:relSizeAnchor>
  <cdr:relSizeAnchor xmlns:cdr="http://schemas.openxmlformats.org/drawingml/2006/chartDrawing">
    <cdr:from>
      <cdr:x>0.6489</cdr:x>
      <cdr:y>0.83403</cdr:y>
    </cdr:from>
    <cdr:to>
      <cdr:x>0.7544</cdr:x>
      <cdr:y>0.88507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34000" y="4978003"/>
          <a:ext cx="867218" cy="304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/>
            <a:t>Once thru GEM*STAR</a:t>
          </a:r>
        </a:p>
      </cdr:txBody>
    </cdr:sp>
  </cdr:relSizeAnchor>
  <cdr:relSizeAnchor xmlns:cdr="http://schemas.openxmlformats.org/drawingml/2006/chartDrawing">
    <cdr:from>
      <cdr:x>0.68681</cdr:x>
      <cdr:y>0.76371</cdr:y>
    </cdr:from>
    <cdr:to>
      <cdr:x>0.79231</cdr:x>
      <cdr:y>0.80907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53125" y="4810126"/>
          <a:ext cx="9144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/>
            <a:t>Twice thu LWR</a:t>
          </a:r>
        </a:p>
      </cdr:txBody>
    </cdr:sp>
  </cdr:relSizeAnchor>
  <cdr:relSizeAnchor xmlns:cdr="http://schemas.openxmlformats.org/drawingml/2006/chartDrawing">
    <cdr:from>
      <cdr:x>0.70452</cdr:x>
      <cdr:y>0.7319</cdr:y>
    </cdr:from>
    <cdr:to>
      <cdr:x>0.81001</cdr:x>
      <cdr:y>0.77348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791200" y="4368403"/>
          <a:ext cx="867135" cy="248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/>
            <a:t>Once thru LWR</a:t>
          </a:r>
        </a:p>
      </cdr:txBody>
    </cdr:sp>
  </cdr:relSizeAnchor>
  <cdr:relSizeAnchor xmlns:cdr="http://schemas.openxmlformats.org/drawingml/2006/chartDrawing">
    <cdr:from>
      <cdr:x>0.7416</cdr:x>
      <cdr:y>0.68083</cdr:y>
    </cdr:from>
    <cdr:to>
      <cdr:x>0.85011</cdr:x>
      <cdr:y>0.72809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96000" y="4063603"/>
          <a:ext cx="891960" cy="282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/>
            <a:t>Thru FBR</a:t>
          </a:r>
        </a:p>
      </cdr:txBody>
    </cdr:sp>
  </cdr:relSizeAnchor>
  <cdr:relSizeAnchor xmlns:cdr="http://schemas.openxmlformats.org/drawingml/2006/chartDrawing">
    <cdr:from>
      <cdr:x>0.7761</cdr:x>
      <cdr:y>0.6276</cdr:y>
    </cdr:from>
    <cdr:to>
      <cdr:x>0.88159</cdr:x>
      <cdr:y>0.67297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727031" y="3952876"/>
          <a:ext cx="9144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/>
            <a:t>W-Pu</a:t>
          </a:r>
        </a:p>
      </cdr:txBody>
    </cdr:sp>
  </cdr:relSizeAnchor>
  <cdr:relSizeAnchor xmlns:cdr="http://schemas.openxmlformats.org/drawingml/2006/chartDrawing">
    <cdr:from>
      <cdr:x>0.07692</cdr:x>
      <cdr:y>0.91909</cdr:y>
    </cdr:from>
    <cdr:to>
      <cdr:x>0.18242</cdr:x>
      <cdr:y>0.96786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66750" y="5788819"/>
          <a:ext cx="914400" cy="307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0.05495</cdr:x>
      <cdr:y>0.06238</cdr:y>
    </cdr:from>
    <cdr:to>
      <cdr:x>0.16044</cdr:x>
      <cdr:y>0.20756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76250" y="39290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0.17308</cdr:x>
      <cdr:y>0.92665</cdr:y>
    </cdr:from>
    <cdr:to>
      <cdr:x>0.27857</cdr:x>
      <cdr:y>0.99244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00187" y="5836444"/>
          <a:ext cx="914400" cy="4143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/>
            <a:t>Yield in kilotons</a:t>
          </a:r>
        </a:p>
      </cdr:txBody>
    </cdr:sp>
  </cdr:relSizeAnchor>
  <cdr:relSizeAnchor xmlns:cdr="http://schemas.openxmlformats.org/drawingml/2006/chartDrawing">
    <cdr:from>
      <cdr:x>0.78434</cdr:x>
      <cdr:y>0.08696</cdr:y>
    </cdr:from>
    <cdr:to>
      <cdr:x>0.88984</cdr:x>
      <cdr:y>0.38563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03787" y="530108"/>
          <a:ext cx="874812" cy="1820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Spontaneous</a:t>
          </a:r>
          <a:r>
            <a:rPr lang="en-US" sz="2000" b="1" baseline="0" dirty="0"/>
            <a:t> Fission </a:t>
          </a:r>
        </a:p>
        <a:p xmlns:a="http://schemas.openxmlformats.org/drawingml/2006/main">
          <a:pPr algn="ctr"/>
          <a:r>
            <a:rPr lang="en-US" sz="2000" b="1" baseline="0" dirty="0"/>
            <a:t>Neutron Impact</a:t>
          </a:r>
        </a:p>
        <a:p xmlns:a="http://schemas.openxmlformats.org/drawingml/2006/main">
          <a:pPr algn="ctr"/>
          <a:r>
            <a:rPr lang="en-US" sz="2000" b="1" baseline="0" dirty="0"/>
            <a:t> on </a:t>
          </a:r>
          <a:r>
            <a:rPr lang="en-US" sz="2000" b="1" dirty="0"/>
            <a:t>Yield Probability</a:t>
          </a:r>
        </a:p>
        <a:p xmlns:a="http://schemas.openxmlformats.org/drawingml/2006/main">
          <a:pPr algn="ctr"/>
          <a:r>
            <a:rPr lang="en-US" sz="1600" b="1" baseline="0" dirty="0"/>
            <a:t>Implosion speed</a:t>
          </a:r>
        </a:p>
        <a:p xmlns:a="http://schemas.openxmlformats.org/drawingml/2006/main">
          <a:pPr algn="ctr"/>
          <a:r>
            <a:rPr lang="en-US" sz="1600" b="1" baseline="0" dirty="0"/>
            <a:t> twice Trinity</a:t>
          </a:r>
        </a:p>
        <a:p xmlns:a="http://schemas.openxmlformats.org/drawingml/2006/main">
          <a:pPr algn="ctr"/>
          <a:r>
            <a:rPr lang="en-US" sz="1600" b="1" baseline="0" dirty="0"/>
            <a:t>3 kg W-</a:t>
          </a:r>
          <a:r>
            <a:rPr lang="en-US" sz="1600" b="1" baseline="0" dirty="0" err="1"/>
            <a:t>Pu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0.3544</cdr:x>
      <cdr:y>0.46503</cdr:y>
    </cdr:from>
    <cdr:to>
      <cdr:x>0.52582</cdr:x>
      <cdr:y>0.63138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71813" y="2928937"/>
          <a:ext cx="1485900" cy="1047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/>
            <a:t>47 % of LWR-burned W-Pu </a:t>
          </a:r>
        </a:p>
        <a:p xmlns:a="http://schemas.openxmlformats.org/drawingml/2006/main">
          <a:pPr algn="ctr"/>
          <a:r>
            <a:rPr lang="en-US" sz="1400" b="1"/>
            <a:t>will</a:t>
          </a:r>
          <a:r>
            <a:rPr lang="en-US" sz="1400" b="1" baseline="0"/>
            <a:t> yield at least 5 KT</a:t>
          </a:r>
        </a:p>
        <a:p xmlns:a="http://schemas.openxmlformats.org/drawingml/2006/main">
          <a:pPr algn="ctr"/>
          <a:r>
            <a:rPr lang="en-US" sz="1400" b="1" baseline="0">
              <a:solidFill>
                <a:srgbClr val="FF0000"/>
              </a:solidFill>
            </a:rPr>
            <a:t>with only spontaneous</a:t>
          </a:r>
        </a:p>
        <a:p xmlns:a="http://schemas.openxmlformats.org/drawingml/2006/main">
          <a:pPr algn="ctr"/>
          <a:r>
            <a:rPr lang="en-US" sz="1400" b="1" baseline="0">
              <a:solidFill>
                <a:srgbClr val="FF0000"/>
              </a:solidFill>
            </a:rPr>
            <a:t>fission neutrons </a:t>
          </a:r>
          <a:endParaRPr lang="en-US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0.53434</cdr:x>
      <cdr:y>0.57278</cdr:y>
    </cdr:from>
    <cdr:to>
      <cdr:x>0.5989</cdr:x>
      <cdr:y>0.64083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51D1AADD-FF4A-4E3D-AABA-94FC0AC3C7C7}"/>
            </a:ext>
          </a:extLst>
        </cdr:cNvPr>
        <cdr:cNvCxnSpPr/>
      </cdr:nvCxnSpPr>
      <cdr:spPr>
        <a:xfrm xmlns:a="http://schemas.openxmlformats.org/drawingml/2006/main">
          <a:off x="4631532" y="3607595"/>
          <a:ext cx="559593" cy="4286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0.38599</cdr:x>
      <cdr:y>0.30435</cdr:y>
    </cdr:from>
    <cdr:to>
      <cdr:x>0.49148</cdr:x>
      <cdr:y>0.47637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345657" y="1916907"/>
          <a:ext cx="914400" cy="1083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88 % of  W-</a:t>
          </a:r>
          <a:r>
            <a:rPr lang="en-US" sz="1400" b="1" dirty="0" err="1"/>
            <a:t>Pu</a:t>
          </a:r>
          <a:r>
            <a:rPr lang="en-US" sz="1400" b="1" dirty="0"/>
            <a:t>  thru fast</a:t>
          </a:r>
          <a:r>
            <a:rPr lang="en-US" sz="1400" b="1" baseline="0" dirty="0"/>
            <a:t> reactors</a:t>
          </a:r>
        </a:p>
        <a:p xmlns:a="http://schemas.openxmlformats.org/drawingml/2006/main">
          <a:pPr algn="ctr"/>
          <a:r>
            <a:rPr lang="en-US" sz="1400" b="1" baseline="0" dirty="0"/>
            <a:t>will yield at least 5 KT</a:t>
          </a:r>
        </a:p>
        <a:p xmlns:a="http://schemas.openxmlformats.org/drawingml/2006/main">
          <a:pPr algn="ctr"/>
          <a:r>
            <a:rPr lang="en-US" sz="1400" b="1" baseline="0" dirty="0"/>
            <a:t>with properly timed </a:t>
          </a:r>
        </a:p>
        <a:p xmlns:a="http://schemas.openxmlformats.org/drawingml/2006/main">
          <a:pPr algn="ctr"/>
          <a:r>
            <a:rPr lang="en-US" sz="1400" b="1" baseline="0" dirty="0"/>
            <a:t>neutron pulse 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0.54396</cdr:x>
      <cdr:y>0.38374</cdr:y>
    </cdr:from>
    <cdr:to>
      <cdr:x>0.62225</cdr:x>
      <cdr:y>0.38563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EB91BA60-9039-48E0-A57B-41A8A170C5FD}"/>
            </a:ext>
          </a:extLst>
        </cdr:cNvPr>
        <cdr:cNvCxnSpPr/>
      </cdr:nvCxnSpPr>
      <cdr:spPr>
        <a:xfrm xmlns:a="http://schemas.openxmlformats.org/drawingml/2006/main" flipV="1">
          <a:off x="4714875" y="2416969"/>
          <a:ext cx="678656" cy="1190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0.39973</cdr:x>
      <cdr:y>0.13043</cdr:y>
    </cdr:from>
    <cdr:to>
      <cdr:x>0.55632</cdr:x>
      <cdr:y>0.28355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464717" y="821532"/>
          <a:ext cx="1357313" cy="964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/>
            <a:t>97 % W-Pu will  yield</a:t>
          </a:r>
        </a:p>
        <a:p xmlns:a="http://schemas.openxmlformats.org/drawingml/2006/main">
          <a:pPr algn="ctr"/>
          <a:r>
            <a:rPr lang="en-US" sz="1400" b="1"/>
            <a:t>at least</a:t>
          </a:r>
          <a:r>
            <a:rPr lang="en-US" sz="1400" b="1" baseline="0"/>
            <a:t> 5 KT</a:t>
          </a:r>
        </a:p>
        <a:p xmlns:a="http://schemas.openxmlformats.org/drawingml/2006/main">
          <a:pPr algn="ctr"/>
          <a:r>
            <a:rPr lang="en-US" sz="1400" b="1"/>
            <a:t>with properly timed</a:t>
          </a:r>
          <a:endParaRPr lang="en-US" sz="1400" b="1" baseline="0"/>
        </a:p>
        <a:p xmlns:a="http://schemas.openxmlformats.org/drawingml/2006/main">
          <a:pPr algn="ctr"/>
          <a:r>
            <a:rPr lang="en-US" sz="1400" b="1" baseline="0"/>
            <a:t>neutron pulse</a:t>
          </a:r>
          <a:endParaRPr lang="en-US" sz="1400" b="1"/>
        </a:p>
      </cdr:txBody>
    </cdr:sp>
  </cdr:relSizeAnchor>
  <cdr:relSizeAnchor xmlns:cdr="http://schemas.openxmlformats.org/drawingml/2006/chartDrawing">
    <cdr:from>
      <cdr:x>0.55632</cdr:x>
      <cdr:y>0.17391</cdr:y>
    </cdr:from>
    <cdr:to>
      <cdr:x>0.64011</cdr:x>
      <cdr:y>0.20699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82724BAE-00A7-48B4-BDCA-98D9FD1282EC}"/>
            </a:ext>
          </a:extLst>
        </cdr:cNvPr>
        <cdr:cNvCxnSpPr>
          <a:stCxn xmlns:a="http://schemas.openxmlformats.org/drawingml/2006/main" id="12" idx="3"/>
        </cdr:cNvCxnSpPr>
      </cdr:nvCxnSpPr>
      <cdr:spPr>
        <a:xfrm xmlns:a="http://schemas.openxmlformats.org/drawingml/2006/main" flipV="1">
          <a:off x="4822030" y="1095375"/>
          <a:ext cx="726282" cy="2083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0.53022</cdr:x>
      <cdr:y>0.58223</cdr:y>
    </cdr:from>
    <cdr:to>
      <cdr:x>0.53571</cdr:x>
      <cdr:y>0.68998</cdr:y>
    </cdr:to>
    <cdr:cxnSp macro="">
      <cdr:nvCxnSpPr>
        <cdr:cNvPr id="22" name="Straight Arrow Connector 21">
          <a:extLst xmlns:a="http://schemas.openxmlformats.org/drawingml/2006/main">
            <a:ext uri="{FF2B5EF4-FFF2-40B4-BE49-F238E27FC236}">
              <a16:creationId xmlns:a16="http://schemas.microsoft.com/office/drawing/2014/main" id="{6F6C2EE7-F574-46F2-AF7C-5385BBCCE69E}"/>
            </a:ext>
          </a:extLst>
        </cdr:cNvPr>
        <cdr:cNvCxnSpPr/>
      </cdr:nvCxnSpPr>
      <cdr:spPr>
        <a:xfrm xmlns:a="http://schemas.openxmlformats.org/drawingml/2006/main" flipH="1">
          <a:off x="4595813" y="3667125"/>
          <a:ext cx="47624" cy="67865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0.45192</cdr:x>
      <cdr:y>0.57845</cdr:y>
    </cdr:from>
    <cdr:to>
      <cdr:x>0.53709</cdr:x>
      <cdr:y>0.67486</cdr:y>
    </cdr:to>
    <cdr:cxnSp macro="">
      <cdr:nvCxnSpPr>
        <cdr:cNvPr id="24" name="Straight Arrow Connector 23">
          <a:extLst xmlns:a="http://schemas.openxmlformats.org/drawingml/2006/main">
            <a:ext uri="{FF2B5EF4-FFF2-40B4-BE49-F238E27FC236}">
              <a16:creationId xmlns:a16="http://schemas.microsoft.com/office/drawing/2014/main" id="{E40BF621-74AD-429F-BCBD-8179B4EB0976}"/>
            </a:ext>
          </a:extLst>
        </cdr:cNvPr>
        <cdr:cNvCxnSpPr/>
      </cdr:nvCxnSpPr>
      <cdr:spPr>
        <a:xfrm xmlns:a="http://schemas.openxmlformats.org/drawingml/2006/main" flipH="1">
          <a:off x="3917156" y="3643313"/>
          <a:ext cx="738189" cy="60721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A02D9-545C-443B-876A-0705D63FD865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7E3E-0DBB-44A5-9FD4-16B6FD7FB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75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20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1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5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59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08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047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1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696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16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126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33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46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27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22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79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63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549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27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3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3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6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30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39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97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4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67E3E-0DBB-44A5-9FD4-16B6FD7FB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94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72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34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07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4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965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02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818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19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759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152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25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012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/>
              <a:t>Start</a:t>
            </a:r>
            <a:r>
              <a:rPr lang="en-US" altLang="zh-CN" baseline="0"/>
              <a:t> one cube</a:t>
            </a:r>
          </a:p>
          <a:p>
            <a:pPr marL="228600" indent="-228600">
              <a:buAutoNum type="arabicPeriod"/>
            </a:pPr>
            <a:r>
              <a:rPr lang="en-US" altLang="zh-CN" baseline="0"/>
              <a:t>Tape the edge</a:t>
            </a:r>
          </a:p>
          <a:p>
            <a:pPr marL="228600" indent="-228600">
              <a:buAutoNum type="arabicPeriod"/>
            </a:pPr>
            <a:r>
              <a:rPr lang="en-US" altLang="zh-CN" baseline="0"/>
              <a:t>Center the box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BED18-9D31-4FAC-9B7E-439EAFCFE8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2103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/>
              <a:t>Light guide</a:t>
            </a:r>
          </a:p>
          <a:p>
            <a:pPr marL="228600" indent="-228600">
              <a:buAutoNum type="arabicPeriod"/>
            </a:pPr>
            <a:r>
              <a:rPr lang="en-US" altLang="zh-CN"/>
              <a:t>Square to circular</a:t>
            </a:r>
          </a:p>
          <a:p>
            <a:pPr marL="228600" indent="-228600">
              <a:buAutoNum type="arabicPeriod"/>
            </a:pPr>
            <a:r>
              <a:rPr lang="en-US" altLang="zh-CN"/>
              <a:t>25 -&gt; 50 more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BED18-9D31-4FAC-9B7E-439EAFCFE8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188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1. Finished version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BED18-9D31-4FAC-9B7E-439EAFCFE8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5882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940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33505-CFED-4669-9EBA-43F68EB60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2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2648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C820C-236A-4C12-92B4-85095E13A51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316522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33505-CFED-4669-9EBA-43F68EB60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718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44525"/>
            <a:ext cx="5959475" cy="44704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7CF-34A3-4A21-B912-915E2681E03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2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3012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B8CAB-033E-43B8-8795-9C82506FD2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2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994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7CF-34A3-4A21-B912-915E2681E03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2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851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5775" y="523875"/>
            <a:ext cx="6234113" cy="46751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7CF-34A3-4A21-B912-915E2681E03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2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3949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363" y="523875"/>
            <a:ext cx="6232525" cy="46751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B8CAB-033E-43B8-8795-9C82506FD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412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7CF-34A3-4A21-B912-915E2681E03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2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902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514350"/>
            <a:ext cx="6126163" cy="45942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7CF-34A3-4A21-B912-915E2681E03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194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B8CAB-033E-43B8-8795-9C82506FD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53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91576-7BF8-431D-970B-7ABF3DC0E6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074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5775" y="523875"/>
            <a:ext cx="6234113" cy="46751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077CF-34A3-4A21-B912-915E2681E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759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5775" y="523875"/>
            <a:ext cx="6234113" cy="46751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B8CAB-033E-43B8-8795-9C82506FD28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28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47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355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4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75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7E3E-0DBB-44A5-9FD4-16B6FD7FB60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45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10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22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0C7B8-D237-4056-9D3A-5E2F9B2C2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1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885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06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952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760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704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8736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504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144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4720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790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42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915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768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402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9801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1549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263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186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177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13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008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163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09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506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359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926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840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620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3472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710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902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464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2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77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016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4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8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39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44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28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053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94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8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14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9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1859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91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4096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8429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5272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8465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723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540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770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590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12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228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7603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625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39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70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39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28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23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84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50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8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92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47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48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1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D76E6FD2-5E74-EF45-8A61-F8AFEBBF08A3}" type="datetimeFigureOut"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4305" y="6362700"/>
            <a:ext cx="313119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0500" y="6356350"/>
            <a:ext cx="876300" cy="365125"/>
          </a:xfrm>
          <a:prstGeom prst="rect">
            <a:avLst/>
          </a:prstGeom>
        </p:spPr>
        <p:txBody>
          <a:bodyPr/>
          <a:lstStyle/>
          <a:p>
            <a:fld id="{862C8A85-55F7-C846-BBF0-19481029E9E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24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172878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5410202"/>
            <a:ext cx="2057400" cy="365125"/>
          </a:xfrm>
        </p:spPr>
        <p:txBody>
          <a:bodyPr/>
          <a:lstStyle/>
          <a:p>
            <a:fld id="{60A3B069-C078-4C72-ACB7-EE3D58912A34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5410202"/>
            <a:ext cx="38436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5410200"/>
            <a:ext cx="57831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127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77B9D-CB10-4311-A2A4-44D6CB28CC26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43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C309-2B6F-402E-B4A2-9927DE994539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291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9EA7-39E1-4D98-9F97-C28D3AE0D88D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54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2249486"/>
            <a:ext cx="3487337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2249485"/>
            <a:ext cx="348495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A7C-7B12-4077-85DA-43F9B827DBEF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598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633D-734A-407F-BE00-49FC64E395AC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1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9A8-632D-440C-897D-02BA12FBCA20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9083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8A9A9-D719-493F-9C8B-E0A09FD3908E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844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4450881" cy="163988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609602"/>
            <a:ext cx="2750018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2249486"/>
            <a:ext cx="4450883" cy="35417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6E446-AFD5-4DD1-A1F7-46C3F5755752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655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4DB6-46A2-45AD-A715-AA640AE7A526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780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B0CC4-7930-4629-AE4E-5718E9E6D5EF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364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53772-5C5F-4F6C-8F04-7158C19B7F58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77634" y="73239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76497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95750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CF8F1-0D5C-48FB-AD7D-9F1001B3A352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53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3360263"/>
            <a:ext cx="240655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3363435"/>
            <a:ext cx="2396873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9D9C-9CD2-47AD-94F7-CDA69145488A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77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B921F-875F-4069-9190-9689B2FC2007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379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E4BF-46E2-465F-AE3D-F9B9ABF7BB5D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945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E4B2-7EF7-4BD1-AD12-000F4AE50454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5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43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column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976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58738"/>
            <a:ext cx="508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 rot="-5400000">
            <a:off x="-1280319" y="3261519"/>
            <a:ext cx="3201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>
                <a:solidFill>
                  <a:srgbClr val="FF6600"/>
                </a:solidFill>
              </a:rPr>
              <a:t>Virginia Tech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0" y="762000"/>
            <a:ext cx="60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</a:rPr>
              <a:t>Invent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the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Future</a:t>
            </a:r>
          </a:p>
        </p:txBody>
      </p:sp>
      <p:sp>
        <p:nvSpPr>
          <p:cNvPr id="1053" name="Text Box 29"/>
          <p:cNvSpPr txBox="1">
            <a:spLocks noChangeArrowheads="1"/>
          </p:cNvSpPr>
          <p:nvPr userDrawn="1"/>
        </p:nvSpPr>
        <p:spPr bwMode="auto">
          <a:xfrm>
            <a:off x="76200" y="64008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Text Box 30"/>
          <p:cNvSpPr txBox="1">
            <a:spLocks noChangeArrowheads="1"/>
          </p:cNvSpPr>
          <p:nvPr userDrawn="1"/>
        </p:nvSpPr>
        <p:spPr bwMode="auto">
          <a:xfrm>
            <a:off x="134938" y="63881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2DC35073-B7D7-46A8-807F-D838BC5AE08F}" type="slidenum">
              <a:rPr lang="en-US" sz="1200">
                <a:solidFill>
                  <a:srgbClr val="FFFFFF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 userDrawn="1"/>
        </p:nvSpPr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0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6147" name="Freeform 3"/>
            <p:cNvSpPr>
              <a:spLocks/>
            </p:cNvSpPr>
            <p:nvPr userDrawn="1"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48" name="Freeform 4"/>
            <p:cNvSpPr>
              <a:spLocks/>
            </p:cNvSpPr>
            <p:nvPr userDrawn="1"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49" name="Freeform 5"/>
            <p:cNvSpPr>
              <a:spLocks/>
            </p:cNvSpPr>
            <p:nvPr userDrawn="1"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 userDrawn="1"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1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6164" name="Freeform 20"/>
            <p:cNvSpPr>
              <a:spLocks/>
            </p:cNvSpPr>
            <p:nvPr userDrawn="1"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65" name="Freeform 21"/>
            <p:cNvSpPr>
              <a:spLocks/>
            </p:cNvSpPr>
            <p:nvPr userDrawn="1"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66" name="Freeform 22"/>
            <p:cNvSpPr>
              <a:spLocks/>
            </p:cNvSpPr>
            <p:nvPr userDrawn="1"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67" name="Freeform 23"/>
            <p:cNvSpPr>
              <a:spLocks/>
            </p:cNvSpPr>
            <p:nvPr userDrawn="1"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68" name="Freeform 24"/>
            <p:cNvSpPr>
              <a:spLocks/>
            </p:cNvSpPr>
            <p:nvPr userDrawn="1"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69" name="Freeform 25"/>
            <p:cNvSpPr>
              <a:spLocks/>
            </p:cNvSpPr>
            <p:nvPr userDrawn="1"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70" name="Freeform 26"/>
            <p:cNvSpPr>
              <a:spLocks/>
            </p:cNvSpPr>
            <p:nvPr userDrawn="1"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71" name="Freeform 27"/>
            <p:cNvSpPr>
              <a:spLocks/>
            </p:cNvSpPr>
            <p:nvPr userDrawn="1"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72" name="Line 28"/>
            <p:cNvSpPr>
              <a:spLocks noChangeShapeType="1"/>
            </p:cNvSpPr>
            <p:nvPr userDrawn="1"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73" name="Line 29"/>
            <p:cNvSpPr>
              <a:spLocks noChangeShapeType="1"/>
            </p:cNvSpPr>
            <p:nvPr userDrawn="1"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74" name="Line 30"/>
            <p:cNvSpPr>
              <a:spLocks noChangeShapeType="1"/>
            </p:cNvSpPr>
            <p:nvPr userDrawn="1"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 userDrawn="1"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17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7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7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7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8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6181" name="Line 37"/>
            <p:cNvSpPr>
              <a:spLocks noChangeShapeType="1"/>
            </p:cNvSpPr>
            <p:nvPr userDrawn="1"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6182" name="Line 38"/>
            <p:cNvSpPr>
              <a:spLocks noChangeShapeType="1"/>
            </p:cNvSpPr>
            <p:nvPr userDrawn="1"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oup 4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190" name="Picture 46" descr="sun_eithe_981211_big"/>
            <p:cNvPicPr>
              <a:picLocks noChangeAspect="1" noChangeArrowheads="1"/>
            </p:cNvPicPr>
            <p:nvPr userDrawn="1"/>
          </p:nvPicPr>
          <p:blipFill>
            <a:blip r:embed="rId19" cstate="print"/>
            <a:srcRect l="5147" t="14978" r="6618" b="83525"/>
            <a:stretch>
              <a:fillRect/>
            </a:stretch>
          </p:blipFill>
          <p:spPr bwMode="auto">
            <a:xfrm>
              <a:off x="0" y="0"/>
              <a:ext cx="5760" cy="96"/>
            </a:xfrm>
            <a:prstGeom prst="rect">
              <a:avLst/>
            </a:prstGeom>
            <a:noFill/>
          </p:spPr>
        </p:pic>
        <p:pic>
          <p:nvPicPr>
            <p:cNvPr id="6191" name="Picture 47" descr="sun_eithe_981211_big"/>
            <p:cNvPicPr>
              <a:picLocks noChangeAspect="1" noChangeArrowheads="1"/>
            </p:cNvPicPr>
            <p:nvPr userDrawn="1"/>
          </p:nvPicPr>
          <p:blipFill>
            <a:blip r:embed="rId19" cstate="print"/>
            <a:srcRect l="5147" t="14978" r="93382" b="17628"/>
            <a:stretch>
              <a:fillRect/>
            </a:stretch>
          </p:blipFill>
          <p:spPr bwMode="auto">
            <a:xfrm>
              <a:off x="0" y="0"/>
              <a:ext cx="96" cy="4320"/>
            </a:xfrm>
            <a:prstGeom prst="rect">
              <a:avLst/>
            </a:prstGeom>
            <a:noFill/>
          </p:spPr>
        </p:pic>
        <p:pic>
          <p:nvPicPr>
            <p:cNvPr id="6192" name="Picture 48" descr="sun_eithe_981211_big"/>
            <p:cNvPicPr>
              <a:picLocks noChangeAspect="1" noChangeArrowheads="1"/>
            </p:cNvPicPr>
            <p:nvPr userDrawn="1"/>
          </p:nvPicPr>
          <p:blipFill>
            <a:blip r:embed="rId19" cstate="print"/>
            <a:srcRect l="5147" t="80875" r="6618" b="17628"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</p:spPr>
        </p:pic>
        <p:pic>
          <p:nvPicPr>
            <p:cNvPr id="6193" name="Picture 49" descr="sun_eithe_981211_big"/>
            <p:cNvPicPr>
              <a:picLocks noChangeAspect="1" noChangeArrowheads="1"/>
            </p:cNvPicPr>
            <p:nvPr userDrawn="1"/>
          </p:nvPicPr>
          <p:blipFill>
            <a:blip r:embed="rId19" cstate="print"/>
            <a:srcRect l="91911" t="14978" r="6618" b="17628"/>
            <a:stretch>
              <a:fillRect/>
            </a:stretch>
          </p:blipFill>
          <p:spPr bwMode="auto">
            <a:xfrm>
              <a:off x="5664" y="0"/>
              <a:ext cx="96" cy="4320"/>
            </a:xfrm>
            <a:prstGeom prst="rect">
              <a:avLst/>
            </a:prstGeom>
            <a:noFill/>
          </p:spPr>
        </p:pic>
      </p:grpSp>
      <p:sp>
        <p:nvSpPr>
          <p:cNvPr id="61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Text Box 12"/>
          <p:cNvSpPr txBox="1">
            <a:spLocks noChangeArrowheads="1"/>
          </p:cNvSpPr>
          <p:nvPr userDrawn="1"/>
        </p:nvSpPr>
        <p:spPr bwMode="auto">
          <a:xfrm>
            <a:off x="381000" y="6704112"/>
            <a:ext cx="843121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</a:rPr>
              <a:t>R. Bruce Vogelaar		                  Intro to graduate students			Dec</a:t>
            </a:r>
            <a:r>
              <a:rPr lang="en-US" sz="1000" baseline="0" dirty="0">
                <a:solidFill>
                  <a:srgbClr val="FFFFFF"/>
                </a:solidFill>
                <a:latin typeface="Arial" pitchFamily="34" charset="0"/>
              </a:rPr>
              <a:t> 2</a:t>
            </a:r>
            <a:r>
              <a:rPr lang="en-US" sz="1000" dirty="0">
                <a:solidFill>
                  <a:srgbClr val="FFFFFF"/>
                </a:solidFill>
                <a:latin typeface="Arial" pitchFamily="34" charset="0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4921427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colum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639763" cy="6859588"/>
          </a:xfrm>
          <a:prstGeom prst="rect">
            <a:avLst/>
          </a:prstGeom>
          <a:noFill/>
        </p:spPr>
      </p:pic>
      <p:sp>
        <p:nvSpPr>
          <p:cNvPr id="104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 rot="-5400000">
            <a:off x="-1622425" y="2626669"/>
            <a:ext cx="3886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6600"/>
                </a:solidFill>
              </a:rPr>
              <a:t>GEM*STAR Consortium</a:t>
            </a:r>
          </a:p>
        </p:txBody>
      </p:sp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0" y="152400"/>
            <a:ext cx="60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</a:rPr>
              <a:t>Invent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the</a:t>
            </a:r>
            <a:br>
              <a:rPr lang="en-US" sz="1000">
                <a:solidFill>
                  <a:srgbClr val="FFFFFF"/>
                </a:solidFill>
              </a:rPr>
            </a:br>
            <a:r>
              <a:rPr lang="en-US" sz="1000">
                <a:solidFill>
                  <a:srgbClr val="FFFFFF"/>
                </a:solidFill>
              </a:rPr>
              <a:t>Future</a:t>
            </a:r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76200" y="6400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134938" y="63881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D9FF26A5-7A0A-481B-9F51-57A66BC4E091}" type="slidenum">
              <a:rPr lang="en-US" sz="1200">
                <a:solidFill>
                  <a:srgbClr val="FFFFFF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4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9A971-9397-4CE9-B243-E1F83981D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9E808-29F2-48C2-8AD0-79E1ECF9E6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0" descr="colum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0"/>
            <a:ext cx="419100" cy="6859588"/>
          </a:xfrm>
          <a:prstGeom prst="rect">
            <a:avLst/>
          </a:prstGeom>
          <a:noFill/>
        </p:spPr>
      </p:pic>
      <p:sp>
        <p:nvSpPr>
          <p:cNvPr id="8" name="Line 23"/>
          <p:cNvSpPr>
            <a:spLocks noChangeShapeType="1"/>
          </p:cNvSpPr>
          <p:nvPr userDrawn="1"/>
        </p:nvSpPr>
        <p:spPr bwMode="auto">
          <a:xfrm>
            <a:off x="17462" y="663575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24"/>
          <p:cNvSpPr>
            <a:spLocks noChangeShapeType="1"/>
          </p:cNvSpPr>
          <p:nvPr userDrawn="1"/>
        </p:nvSpPr>
        <p:spPr bwMode="auto">
          <a:xfrm flipV="1">
            <a:off x="17462" y="640715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25"/>
          <p:cNvSpPr>
            <a:spLocks noChangeShapeType="1"/>
          </p:cNvSpPr>
          <p:nvPr userDrawn="1"/>
        </p:nvSpPr>
        <p:spPr bwMode="auto">
          <a:xfrm>
            <a:off x="17462" y="640715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 userDrawn="1"/>
        </p:nvSpPr>
        <p:spPr bwMode="auto">
          <a:xfrm>
            <a:off x="-58738" y="640715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 userDrawn="1"/>
        </p:nvSpPr>
        <p:spPr bwMode="auto">
          <a:xfrm>
            <a:off x="0" y="639445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D9FF26A5-7A0A-481B-9F51-57A66BC4E091}" type="slidenum">
              <a:rPr lang="en-US" sz="1200">
                <a:solidFill>
                  <a:srgbClr val="FFFFFF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 userDrawn="1"/>
        </p:nvSpPr>
        <p:spPr bwMode="auto">
          <a:xfrm rot="16200000">
            <a:off x="-1399381" y="2949589"/>
            <a:ext cx="3219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66FF33"/>
                </a:solidFill>
                <a:latin typeface="Times New Roman" pitchFamily="18" charset="0"/>
              </a:rPr>
              <a:t>GEM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</a:t>
            </a:r>
            <a:r>
              <a:rPr lang="en-US" sz="3600" b="1" dirty="0">
                <a:solidFill>
                  <a:srgbClr val="66FF33"/>
                </a:solidFill>
                <a:latin typeface="Times New Roman" pitchFamily="18" charset="0"/>
              </a:rPr>
              <a:t>STAR</a:t>
            </a:r>
            <a:endParaRPr lang="en-US" sz="3600" b="1" dirty="0">
              <a:solidFill>
                <a:srgbClr val="66FF33"/>
              </a:solidFill>
              <a:latin typeface="Imprint MT Shadow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16200000">
            <a:off x="-185548" y="185549"/>
            <a:ext cx="790198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556" y="-4630"/>
            <a:ext cx="9065068" cy="6851384"/>
          </a:xfrm>
          <a:prstGeom prst="rect">
            <a:avLst/>
          </a:prstGeom>
        </p:spPr>
      </p:pic>
      <p:pic>
        <p:nvPicPr>
          <p:cNvPr id="1044" name="Picture 20" descr="colum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366" y="-4629"/>
            <a:ext cx="350665" cy="6859588"/>
          </a:xfrm>
          <a:prstGeom prst="rect">
            <a:avLst/>
          </a:prstGeom>
          <a:noFill/>
        </p:spPr>
      </p:pic>
      <p:sp>
        <p:nvSpPr>
          <p:cNvPr id="104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30625" y="6716846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flipV="1">
            <a:off x="30625" y="6488246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auto">
          <a:xfrm>
            <a:off x="30625" y="6488246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 rot="-5400000">
            <a:off x="-2594269" y="3359400"/>
            <a:ext cx="55619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FF6600"/>
                </a:solidFill>
              </a:rPr>
              <a:t>R B Vogelaar</a:t>
            </a:r>
            <a:r>
              <a:rPr lang="en-US" sz="1200" baseline="0" dirty="0">
                <a:solidFill>
                  <a:srgbClr val="FF6600"/>
                </a:solidFill>
              </a:rPr>
              <a:t> for the </a:t>
            </a:r>
            <a:r>
              <a:rPr lang="en-US" sz="1200" baseline="0" dirty="0" err="1">
                <a:solidFill>
                  <a:srgbClr val="FF6600"/>
                </a:solidFill>
              </a:rPr>
              <a:t>Borexino</a:t>
            </a:r>
            <a:r>
              <a:rPr lang="en-US" sz="1200" baseline="0" dirty="0">
                <a:solidFill>
                  <a:srgbClr val="FF6600"/>
                </a:solidFill>
              </a:rPr>
              <a:t> Collaboration 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-45575" y="6488246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13163" y="6475546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D9FF26A5-7A0A-481B-9F51-57A66BC4E091}" type="slidenum">
              <a:rPr lang="en-US" sz="1200">
                <a:solidFill>
                  <a:srgbClr val="FFFFFF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" y="181012"/>
            <a:ext cx="280171" cy="1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3494" y="1"/>
            <a:ext cx="1109619" cy="1092339"/>
          </a:xfrm>
          <a:prstGeom prst="rect">
            <a:avLst/>
          </a:prstGeom>
          <a:gradFill>
            <a:gsLst>
              <a:gs pos="5000">
                <a:srgbClr val="E4F9FF"/>
              </a:gs>
              <a:gs pos="0">
                <a:schemeClr val="bg1"/>
              </a:gs>
              <a:gs pos="97000">
                <a:schemeClr val="tx2">
                  <a:lumMod val="60000"/>
                  <a:lumOff val="40000"/>
                </a:schemeClr>
              </a:gs>
              <a:gs pos="60000">
                <a:schemeClr val="accent5">
                  <a:tint val="37000"/>
                  <a:satMod val="300000"/>
                </a:schemeClr>
              </a:gs>
              <a:gs pos="2600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495" y="6356351"/>
            <a:ext cx="9144000" cy="501650"/>
          </a:xfrm>
          <a:prstGeom prst="rect">
            <a:avLst/>
          </a:prstGeom>
          <a:gradFill>
            <a:gsLst>
              <a:gs pos="8000">
                <a:schemeClr val="tx2">
                  <a:lumMod val="60000"/>
                  <a:lumOff val="40000"/>
                </a:schemeClr>
              </a:gs>
              <a:gs pos="60000">
                <a:schemeClr val="accent5">
                  <a:tint val="37000"/>
                  <a:satMod val="300000"/>
                </a:schemeClr>
              </a:gs>
              <a:gs pos="9600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13114" y="0"/>
            <a:ext cx="6811686" cy="1092339"/>
          </a:xfrm>
          <a:prstGeom prst="rect">
            <a:avLst/>
          </a:prstGeom>
          <a:gradFill>
            <a:gsLst>
              <a:gs pos="5000">
                <a:srgbClr val="E4F9FF"/>
              </a:gs>
              <a:gs pos="0">
                <a:schemeClr val="bg1"/>
              </a:gs>
              <a:gs pos="97000">
                <a:schemeClr val="tx2">
                  <a:lumMod val="60000"/>
                  <a:lumOff val="40000"/>
                </a:schemeClr>
              </a:gs>
              <a:gs pos="60000">
                <a:schemeClr val="accent5">
                  <a:tint val="37000"/>
                  <a:satMod val="300000"/>
                </a:schemeClr>
              </a:gs>
              <a:gs pos="26000">
                <a:schemeClr val="accent5">
                  <a:tint val="15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115" y="0"/>
            <a:ext cx="6811686" cy="1092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902200" y="6394450"/>
            <a:ext cx="292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Vogelaar </a:t>
            </a:r>
            <a:r>
              <a:rPr lang="en-US" sz="1200" baseline="0" dirty="0">
                <a:solidFill>
                  <a:srgbClr val="000000"/>
                </a:solidFill>
                <a:latin typeface="Arial"/>
                <a:cs typeface="Arial"/>
              </a:rPr>
              <a:t>(VT) – Detector Concept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739900" y="6394450"/>
            <a:ext cx="3162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NuLat Briefing  -  Germantown,</a:t>
            </a:r>
            <a:r>
              <a:rPr lang="en-US" sz="1200" baseline="0" dirty="0">
                <a:solidFill>
                  <a:srgbClr val="000000"/>
                </a:solidFill>
                <a:latin typeface="Arial"/>
                <a:cs typeface="Arial"/>
              </a:rPr>
              <a:t> MD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68300" y="6394450"/>
            <a:ext cx="1168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26, 2015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140700" y="6394450"/>
            <a:ext cx="546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AA9304-D46B-E240-95A8-3E7922D20031}" type="slidenum">
              <a:rPr lang="en-US" sz="1200">
                <a:solidFill>
                  <a:srgbClr val="000000"/>
                </a:solidFill>
                <a:latin typeface="Arial"/>
                <a:cs typeface="Arial"/>
              </a:rPr>
              <a:pPr algn="r"/>
              <a:t>‹#›</a:t>
            </a:fld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2" descr="Z:\InventorVault\NuLat\MobileDetecor\NuLatAtCommercial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14858" r="21489" b="5450"/>
          <a:stretch/>
        </p:blipFill>
        <p:spPr bwMode="auto">
          <a:xfrm>
            <a:off x="-18730" y="171450"/>
            <a:ext cx="1165288" cy="72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7" descr="lights_lessextreme_filtered_lowres-b"/>
          <p:cNvPicPr>
            <a:picLocks noChangeAspect="1" noChangeArrowheads="1"/>
          </p:cNvPicPr>
          <p:nvPr userDrawn="1"/>
        </p:nvPicPr>
        <p:blipFill>
          <a:blip r:embed="rId14"/>
          <a:srcRect l="9259" t="2054" r="5556" b="5521"/>
          <a:stretch>
            <a:fillRect/>
          </a:stretch>
        </p:blipFill>
        <p:spPr bwMode="auto">
          <a:xfrm>
            <a:off x="7924801" y="2"/>
            <a:ext cx="1222693" cy="10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71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0A6BB-0707-4058-A810-F1FE2CF01123}" type="datetime1">
              <a:rPr lang="en-US" altLang="zh-CN" smtClean="0"/>
              <a:t>3/6/2020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13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7.png"/><Relationship Id="rId5" Type="http://schemas.openxmlformats.org/officeDocument/2006/relationships/image" Target="NUL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5.xml"/><Relationship Id="rId5" Type="http://schemas.openxmlformats.org/officeDocument/2006/relationships/image" Target="NUL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600.pn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png"/><Relationship Id="rId5" Type="http://schemas.openxmlformats.org/officeDocument/2006/relationships/image" Target="../media/image89.png"/><Relationship Id="rId10" Type="http://schemas.openxmlformats.org/officeDocument/2006/relationships/image" Target="../media/image88.emf"/><Relationship Id="rId4" Type="http://schemas.openxmlformats.org/officeDocument/2006/relationships/image" Target="../media/image200.png"/><Relationship Id="rId9" Type="http://schemas.openxmlformats.org/officeDocument/2006/relationships/oleObject" Target="../embeddings/oleObject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hyperlink" Target="http://en.wikipedia.org/wiki/Plutonium-242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://en.wikipedia.org/wiki/Plutonium-241" TargetMode="External"/><Relationship Id="rId5" Type="http://schemas.openxmlformats.org/officeDocument/2006/relationships/hyperlink" Target="http://en.wikipedia.org/wiki/Plutonium-240" TargetMode="External"/><Relationship Id="rId4" Type="http://schemas.openxmlformats.org/officeDocument/2006/relationships/hyperlink" Target="http://en.wikipedia.org/wiki/Plutonium-239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Slide.sldx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84" y="137196"/>
            <a:ext cx="8503877" cy="66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1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REXINO Detector"/>
          <p:cNvSpPr txBox="1">
            <a:spLocks/>
          </p:cNvSpPr>
          <p:nvPr/>
        </p:nvSpPr>
        <p:spPr>
          <a:xfrm>
            <a:off x="888924" y="292786"/>
            <a:ext cx="7488002" cy="4320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ts val="500"/>
              </a:spcBef>
              <a:spcAft>
                <a:spcPct val="0"/>
              </a:spcAft>
              <a:defRPr sz="2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BOREXINO Detector </a:t>
            </a:r>
          </a:p>
        </p:txBody>
      </p:sp>
      <p:pic>
        <p:nvPicPr>
          <p:cNvPr id="4" name="Borexino_for_the_subpage_cropped.jpg" descr="Borexino_for_the_subpage_cropped.jpg"/>
          <p:cNvPicPr>
            <a:picLocks noChangeAspect="1"/>
          </p:cNvPicPr>
          <p:nvPr/>
        </p:nvPicPr>
        <p:blipFill>
          <a:blip r:embed="rId3"/>
          <a:srcRect t="13501" r="11653"/>
          <a:stretch>
            <a:fillRect/>
          </a:stretch>
        </p:blipFill>
        <p:spPr>
          <a:xfrm>
            <a:off x="2454711" y="1728251"/>
            <a:ext cx="4348415" cy="40925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Oval"/>
          <p:cNvSpPr/>
          <p:nvPr/>
        </p:nvSpPr>
        <p:spPr>
          <a:xfrm>
            <a:off x="4032193" y="3238167"/>
            <a:ext cx="1261964" cy="1061046"/>
          </a:xfrm>
          <a:prstGeom prst="ellipse">
            <a:avLst/>
          </a:prstGeom>
          <a:ln w="25400">
            <a:solidFill>
              <a:schemeClr val="accent6">
                <a:lumOff val="44000"/>
              </a:schemeClr>
            </a:solidFill>
            <a:prstDash val="sysDot"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Line"/>
          <p:cNvSpPr/>
          <p:nvPr/>
        </p:nvSpPr>
        <p:spPr>
          <a:xfrm flipH="1" flipV="1">
            <a:off x="5932668" y="4006832"/>
            <a:ext cx="857103" cy="480758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tainless Steel Sphere:…"/>
          <p:cNvSpPr/>
          <p:nvPr/>
        </p:nvSpPr>
        <p:spPr>
          <a:xfrm>
            <a:off x="6973814" y="4430307"/>
            <a:ext cx="207204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5493"/>
                </a:solidFill>
              </a:defRPr>
            </a:pPr>
            <a:r>
              <a:rPr kumimoji="0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Stainless Steel Sphere: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= 6.85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Scintillator container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PMTs support</a:t>
            </a:r>
          </a:p>
        </p:txBody>
      </p:sp>
      <p:sp>
        <p:nvSpPr>
          <p:cNvPr id="8" name="Line"/>
          <p:cNvSpPr/>
          <p:nvPr/>
        </p:nvSpPr>
        <p:spPr>
          <a:xfrm flipH="1" flipV="1">
            <a:off x="6477440" y="3110728"/>
            <a:ext cx="594928" cy="421315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Water tank:…"/>
          <p:cNvSpPr/>
          <p:nvPr/>
        </p:nvSpPr>
        <p:spPr>
          <a:xfrm>
            <a:off x="7041842" y="3319478"/>
            <a:ext cx="198451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5493"/>
                </a:solidFill>
              </a:defRPr>
            </a:pPr>
            <a:r>
              <a:rPr kumimoji="0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tank: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= 9 m, 2.1 kt of water</a:t>
            </a:r>
          </a:p>
          <a:p>
            <a:pPr marL="140368" marR="0" lvl="0" indent="-1403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4"/>
              </a:buBlip>
              <a:tabLst/>
              <a:defRPr sz="1400" i="1"/>
            </a:pPr>
            <a:r>
              <a:rPr kumimoji="0" sz="1400" b="0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Shielding</a:t>
            </a:r>
          </a:p>
          <a:p>
            <a:pPr marL="140368" marR="0" lvl="0" indent="-1403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4"/>
              </a:buBlip>
              <a:tabLst/>
              <a:defRPr sz="1400" i="1"/>
            </a:pPr>
            <a:r>
              <a:rPr kumimoji="0" sz="1400" b="0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Cherenkov muon veto</a:t>
            </a:r>
          </a:p>
        </p:txBody>
      </p:sp>
      <p:sp>
        <p:nvSpPr>
          <p:cNvPr id="10" name="Nylon Outer Vessel"/>
          <p:cNvSpPr/>
          <p:nvPr/>
        </p:nvSpPr>
        <p:spPr>
          <a:xfrm>
            <a:off x="430731" y="2682884"/>
            <a:ext cx="177362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400" b="1">
                <a:solidFill>
                  <a:srgbClr val="00549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Nylon Outer Vessel </a:t>
            </a:r>
          </a:p>
        </p:txBody>
      </p:sp>
      <p:sp>
        <p:nvSpPr>
          <p:cNvPr id="11" name="Nylon Inner Vessel"/>
          <p:cNvSpPr/>
          <p:nvPr/>
        </p:nvSpPr>
        <p:spPr>
          <a:xfrm>
            <a:off x="434649" y="3866093"/>
            <a:ext cx="173354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400" b="1">
                <a:solidFill>
                  <a:srgbClr val="00549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Nylon Inner Vessel </a:t>
            </a:r>
          </a:p>
        </p:txBody>
      </p:sp>
      <p:sp>
        <p:nvSpPr>
          <p:cNvPr id="12" name="Fiducial volume:…"/>
          <p:cNvSpPr/>
          <p:nvPr/>
        </p:nvSpPr>
        <p:spPr>
          <a:xfrm>
            <a:off x="347765" y="5223132"/>
            <a:ext cx="206562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5493"/>
                </a:solidFill>
              </a:defRPr>
            </a:pPr>
            <a:r>
              <a:rPr kumimoji="0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Fiducial volume: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~100 tons (software cut) </a:t>
            </a:r>
          </a:p>
        </p:txBody>
      </p:sp>
      <p:sp>
        <p:nvSpPr>
          <p:cNvPr id="13" name="208 Outer Detector PMTs"/>
          <p:cNvSpPr/>
          <p:nvPr/>
        </p:nvSpPr>
        <p:spPr>
          <a:xfrm>
            <a:off x="6844373" y="5324732"/>
            <a:ext cx="220778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0054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208 Outer Detector PMTs</a:t>
            </a:r>
          </a:p>
        </p:txBody>
      </p:sp>
      <p:sp>
        <p:nvSpPr>
          <p:cNvPr id="14" name="2212 inward-facing…"/>
          <p:cNvSpPr/>
          <p:nvPr/>
        </p:nvSpPr>
        <p:spPr>
          <a:xfrm>
            <a:off x="464720" y="1915595"/>
            <a:ext cx="170174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5493"/>
                </a:solidFill>
              </a:defRPr>
            </a:pPr>
            <a:r>
              <a: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2212 inward-facing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5493"/>
                </a:solidFill>
              </a:defRPr>
            </a:pPr>
            <a:r>
              <a: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PMTs</a:t>
            </a:r>
          </a:p>
        </p:txBody>
      </p:sp>
      <p:sp>
        <p:nvSpPr>
          <p:cNvPr id="15" name="Line"/>
          <p:cNvSpPr/>
          <p:nvPr/>
        </p:nvSpPr>
        <p:spPr>
          <a:xfrm flipH="1">
            <a:off x="5463760" y="5489265"/>
            <a:ext cx="1287364" cy="1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Line"/>
          <p:cNvSpPr/>
          <p:nvPr/>
        </p:nvSpPr>
        <p:spPr>
          <a:xfrm flipH="1" flipV="1">
            <a:off x="5719073" y="4402054"/>
            <a:ext cx="1020610" cy="1020611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Detection principle:…"/>
          <p:cNvSpPr/>
          <p:nvPr/>
        </p:nvSpPr>
        <p:spPr>
          <a:xfrm>
            <a:off x="6403187" y="1356109"/>
            <a:ext cx="2740813" cy="1384995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2D2D8A">
                    <a:lumOff val="44000"/>
                  </a:srgbClr>
                </a:solidFill>
              </a:defRPr>
            </a:pPr>
            <a:r>
              <a: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Detection principle: </a:t>
            </a:r>
          </a:p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D2D8A">
                    <a:lumOff val="44000"/>
                  </a:srgbClr>
                </a:solidFill>
              </a:defRPr>
            </a:pPr>
            <a:r>
              <a:rPr kumimoji="0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elastic scattering on electrons</a:t>
            </a:r>
          </a:p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2D2D8A">
                    <a:lumOff val="44000"/>
                  </a:srgbClr>
                </a:solidFill>
              </a:defRPr>
            </a:pPr>
            <a:r>
              <a: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Technique advantages: </a:t>
            </a:r>
          </a:p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D2D8A">
                    <a:lumOff val="44000"/>
                  </a:srgbClr>
                </a:solidFill>
              </a:defRPr>
            </a:pPr>
            <a:r>
              <a:rPr kumimoji="0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light-yield </a:t>
            </a:r>
          </a:p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D2D8A">
                    <a:lumOff val="44000"/>
                  </a:srgbClr>
                </a:solidFill>
              </a:defRPr>
            </a:pPr>
            <a:r>
              <a:rPr kumimoji="0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Technique disadvantages</a:t>
            </a:r>
            <a:r>
              <a:rPr kumimoji="0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D2D8A">
                    <a:lumOff val="44000"/>
                  </a:srgbClr>
                </a:solidFill>
              </a:defRPr>
            </a:pPr>
            <a:r>
              <a:rPr kumimoji="0" sz="1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directional information</a:t>
            </a:r>
          </a:p>
        </p:txBody>
      </p:sp>
      <p:sp>
        <p:nvSpPr>
          <p:cNvPr id="18" name="Line"/>
          <p:cNvSpPr/>
          <p:nvPr/>
        </p:nvSpPr>
        <p:spPr>
          <a:xfrm flipV="1">
            <a:off x="1910469" y="4242781"/>
            <a:ext cx="2423281" cy="1065387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Line"/>
          <p:cNvSpPr/>
          <p:nvPr/>
        </p:nvSpPr>
        <p:spPr>
          <a:xfrm flipV="1">
            <a:off x="2240122" y="3609994"/>
            <a:ext cx="1553503" cy="427136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Line"/>
          <p:cNvSpPr/>
          <p:nvPr/>
        </p:nvSpPr>
        <p:spPr>
          <a:xfrm>
            <a:off x="2171432" y="2838441"/>
            <a:ext cx="1896244" cy="1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Line"/>
          <p:cNvSpPr/>
          <p:nvPr/>
        </p:nvSpPr>
        <p:spPr>
          <a:xfrm>
            <a:off x="2147669" y="2048607"/>
            <a:ext cx="2229059" cy="443315"/>
          </a:xfrm>
          <a:prstGeom prst="line">
            <a:avLst/>
          </a:prstGeom>
          <a:ln w="25400">
            <a:solidFill>
              <a:schemeClr val="accent6">
                <a:lumOff val="44000"/>
              </a:schemeClr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 = 4.25 m…"/>
          <p:cNvSpPr/>
          <p:nvPr/>
        </p:nvSpPr>
        <p:spPr>
          <a:xfrm>
            <a:off x="434649" y="4110459"/>
            <a:ext cx="155747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= 4.25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300 tons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scintillator: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(PC/PPO solution)</a:t>
            </a:r>
          </a:p>
        </p:txBody>
      </p:sp>
      <p:sp>
        <p:nvSpPr>
          <p:cNvPr id="23" name="R = 5.5 m…"/>
          <p:cNvSpPr/>
          <p:nvPr/>
        </p:nvSpPr>
        <p:spPr>
          <a:xfrm>
            <a:off x="436201" y="2962599"/>
            <a:ext cx="176702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= 5.5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i="1"/>
            </a:pPr>
            <a:r>
              <a:rPr kumimoji="0" sz="1400" b="0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Barrier for 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i="1"/>
            </a:pPr>
            <a:r>
              <a:rPr kumimoji="0" sz="1400" b="0" i="1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steel, PMTs etc.</a:t>
            </a:r>
          </a:p>
        </p:txBody>
      </p:sp>
      <p:pic>
        <p:nvPicPr>
          <p:cNvPr id="24" name="Screenshot 2017-03-26 21.52.57.png" descr="Screenshot 2017-03-26 21.52.5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02383" y="5099031"/>
            <a:ext cx="322729" cy="684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92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17" y="137196"/>
            <a:ext cx="3542339" cy="2859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39" y="3212877"/>
            <a:ext cx="4480561" cy="3553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75" y="3212877"/>
            <a:ext cx="4166726" cy="3534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275" y="685830"/>
            <a:ext cx="4806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Scintillator distilled during initial filling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515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6" y="1508781"/>
            <a:ext cx="8595266" cy="3847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6463" y="3703317"/>
            <a:ext cx="12827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</a:t>
            </a:r>
          </a:p>
        </p:txBody>
      </p:sp>
    </p:spTree>
    <p:extLst>
      <p:ext uri="{BB962C8B-B14F-4D97-AF65-F5344CB8AC3E}">
        <p14:creationId xmlns:p14="http://schemas.microsoft.com/office/powerpoint/2010/main" val="3785008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388"/>
          <a:stretch/>
        </p:blipFill>
        <p:spPr>
          <a:xfrm>
            <a:off x="457246" y="137196"/>
            <a:ext cx="8595266" cy="64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31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84" y="137195"/>
            <a:ext cx="8412388" cy="665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4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5" y="567682"/>
            <a:ext cx="8600494" cy="58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shot 2017-03-22 23.44.34.png" descr="Screenshot 2017-03-22 23.44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5" y="803808"/>
            <a:ext cx="8595266" cy="50629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hase I (2007-2010)…"/>
          <p:cNvSpPr/>
          <p:nvPr/>
        </p:nvSpPr>
        <p:spPr>
          <a:xfrm>
            <a:off x="6518877" y="1168628"/>
            <a:ext cx="2285694" cy="6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0433FF"/>
                </a:solidFill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 (2007-2010)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2600"/>
                </a:solidFill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II (2012-2017)</a:t>
            </a:r>
          </a:p>
        </p:txBody>
      </p:sp>
      <p:sp>
        <p:nvSpPr>
          <p:cNvPr id="5" name="Line"/>
          <p:cNvSpPr/>
          <p:nvPr/>
        </p:nvSpPr>
        <p:spPr>
          <a:xfrm flipV="1">
            <a:off x="1677417" y="1061931"/>
            <a:ext cx="1" cy="438545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NPMTs"/>
          <p:cNvSpPr/>
          <p:nvPr/>
        </p:nvSpPr>
        <p:spPr>
          <a:xfrm>
            <a:off x="6614852" y="5627512"/>
            <a:ext cx="661942" cy="35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sz="1800" b="0" i="0" u="none" strike="noStrike" kern="1200" cap="none" spc="0" normalizeH="0" baseline="-5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PMTs</a:t>
            </a:r>
          </a:p>
        </p:txBody>
      </p:sp>
      <p:sp>
        <p:nvSpPr>
          <p:cNvPr id="7" name="Line"/>
          <p:cNvSpPr/>
          <p:nvPr/>
        </p:nvSpPr>
        <p:spPr>
          <a:xfrm flipH="1">
            <a:off x="1383444" y="1219936"/>
            <a:ext cx="536824" cy="15350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210Po"/>
          <p:cNvSpPr/>
          <p:nvPr/>
        </p:nvSpPr>
        <p:spPr>
          <a:xfrm>
            <a:off x="1872835" y="2231548"/>
            <a:ext cx="649762" cy="35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31999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210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</a:t>
            </a:r>
          </a:p>
        </p:txBody>
      </p:sp>
      <p:sp>
        <p:nvSpPr>
          <p:cNvPr id="9" name="11C"/>
          <p:cNvSpPr/>
          <p:nvPr/>
        </p:nvSpPr>
        <p:spPr>
          <a:xfrm>
            <a:off x="2705350" y="4140798"/>
            <a:ext cx="439584" cy="35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10" name="External Background"/>
          <p:cNvSpPr/>
          <p:nvPr/>
        </p:nvSpPr>
        <p:spPr>
          <a:xfrm>
            <a:off x="6593219" y="4354526"/>
            <a:ext cx="1705403" cy="29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 Background</a:t>
            </a:r>
          </a:p>
        </p:txBody>
      </p:sp>
      <p:sp>
        <p:nvSpPr>
          <p:cNvPr id="11" name="pp"/>
          <p:cNvSpPr/>
          <p:nvPr/>
        </p:nvSpPr>
        <p:spPr>
          <a:xfrm>
            <a:off x="996180" y="2971805"/>
            <a:ext cx="1015528" cy="2633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9" y="0"/>
                </a:moveTo>
                <a:lnTo>
                  <a:pt x="8161" y="0"/>
                </a:lnTo>
                <a:cubicBezTo>
                  <a:pt x="5821" y="0"/>
                  <a:pt x="4633" y="0"/>
                  <a:pt x="3371" y="157"/>
                </a:cubicBezTo>
                <a:cubicBezTo>
                  <a:pt x="1990" y="354"/>
                  <a:pt x="903" y="781"/>
                  <a:pt x="400" y="1324"/>
                </a:cubicBezTo>
                <a:cubicBezTo>
                  <a:pt x="0" y="1819"/>
                  <a:pt x="0" y="2285"/>
                  <a:pt x="0" y="3218"/>
                </a:cubicBezTo>
                <a:lnTo>
                  <a:pt x="0" y="18396"/>
                </a:lnTo>
                <a:cubicBezTo>
                  <a:pt x="0" y="19315"/>
                  <a:pt x="0" y="19781"/>
                  <a:pt x="400" y="20276"/>
                </a:cubicBezTo>
                <a:cubicBezTo>
                  <a:pt x="903" y="20819"/>
                  <a:pt x="1990" y="21246"/>
                  <a:pt x="3371" y="21443"/>
                </a:cubicBezTo>
                <a:cubicBezTo>
                  <a:pt x="4633" y="21600"/>
                  <a:pt x="5821" y="21600"/>
                  <a:pt x="8197" y="21600"/>
                </a:cubicBezTo>
                <a:lnTo>
                  <a:pt x="13439" y="21600"/>
                </a:lnTo>
                <a:cubicBezTo>
                  <a:pt x="15779" y="21600"/>
                  <a:pt x="16967" y="21600"/>
                  <a:pt x="18229" y="21443"/>
                </a:cubicBezTo>
                <a:cubicBezTo>
                  <a:pt x="19610" y="21246"/>
                  <a:pt x="20697" y="20819"/>
                  <a:pt x="21200" y="20276"/>
                </a:cubicBezTo>
                <a:cubicBezTo>
                  <a:pt x="21600" y="19781"/>
                  <a:pt x="21600" y="19315"/>
                  <a:pt x="21600" y="18382"/>
                </a:cubicBezTo>
                <a:lnTo>
                  <a:pt x="21600" y="3204"/>
                </a:lnTo>
                <a:cubicBezTo>
                  <a:pt x="21600" y="2285"/>
                  <a:pt x="21600" y="1819"/>
                  <a:pt x="21200" y="1324"/>
                </a:cubicBezTo>
                <a:cubicBezTo>
                  <a:pt x="20697" y="781"/>
                  <a:pt x="19610" y="354"/>
                  <a:pt x="18229" y="157"/>
                </a:cubicBezTo>
                <a:cubicBezTo>
                  <a:pt x="16967" y="0"/>
                  <a:pt x="15779" y="0"/>
                  <a:pt x="13403" y="0"/>
                </a:cubicBezTo>
                <a:close/>
              </a:path>
            </a:pathLst>
          </a:custGeom>
          <a:solidFill>
            <a:srgbClr val="00FDFF">
              <a:alpha val="57637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</a:t>
            </a:r>
          </a:p>
        </p:txBody>
      </p:sp>
      <p:sp>
        <p:nvSpPr>
          <p:cNvPr id="12" name="pep, CNO"/>
          <p:cNvSpPr/>
          <p:nvPr/>
        </p:nvSpPr>
        <p:spPr>
          <a:xfrm>
            <a:off x="1280196" y="4495678"/>
            <a:ext cx="3109104" cy="942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35" y="0"/>
                </a:moveTo>
                <a:lnTo>
                  <a:pt x="3865" y="0"/>
                </a:lnTo>
                <a:cubicBezTo>
                  <a:pt x="2783" y="0"/>
                  <a:pt x="2216" y="0"/>
                  <a:pt x="1624" y="519"/>
                </a:cubicBezTo>
                <a:cubicBezTo>
                  <a:pt x="954" y="1189"/>
                  <a:pt x="426" y="2665"/>
                  <a:pt x="186" y="4539"/>
                </a:cubicBezTo>
                <a:cubicBezTo>
                  <a:pt x="0" y="6191"/>
                  <a:pt x="0" y="7778"/>
                  <a:pt x="0" y="10800"/>
                </a:cubicBezTo>
                <a:cubicBezTo>
                  <a:pt x="0" y="13822"/>
                  <a:pt x="0" y="15409"/>
                  <a:pt x="186" y="17061"/>
                </a:cubicBezTo>
                <a:cubicBezTo>
                  <a:pt x="426" y="18935"/>
                  <a:pt x="954" y="20411"/>
                  <a:pt x="1624" y="21081"/>
                </a:cubicBezTo>
                <a:cubicBezTo>
                  <a:pt x="2216" y="21600"/>
                  <a:pt x="2783" y="21600"/>
                  <a:pt x="3865" y="21600"/>
                </a:cubicBezTo>
                <a:lnTo>
                  <a:pt x="17735" y="21600"/>
                </a:lnTo>
                <a:cubicBezTo>
                  <a:pt x="18817" y="21600"/>
                  <a:pt x="19384" y="21600"/>
                  <a:pt x="19976" y="21081"/>
                </a:cubicBezTo>
                <a:cubicBezTo>
                  <a:pt x="20646" y="20411"/>
                  <a:pt x="21174" y="18935"/>
                  <a:pt x="21414" y="17061"/>
                </a:cubicBezTo>
                <a:cubicBezTo>
                  <a:pt x="21600" y="15409"/>
                  <a:pt x="21600" y="13822"/>
                  <a:pt x="21600" y="10800"/>
                </a:cubicBezTo>
                <a:cubicBezTo>
                  <a:pt x="21600" y="7778"/>
                  <a:pt x="21600" y="6191"/>
                  <a:pt x="21414" y="4539"/>
                </a:cubicBezTo>
                <a:cubicBezTo>
                  <a:pt x="21174" y="2665"/>
                  <a:pt x="20646" y="1189"/>
                  <a:pt x="19976" y="519"/>
                </a:cubicBezTo>
                <a:cubicBezTo>
                  <a:pt x="19384" y="0"/>
                  <a:pt x="18817" y="0"/>
                  <a:pt x="17735" y="0"/>
                </a:cubicBezTo>
                <a:close/>
              </a:path>
            </a:pathLst>
          </a:custGeom>
          <a:solidFill>
            <a:srgbClr val="FFFB00">
              <a:alpha val="57637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algn="r">
              <a:defRPr b="1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pep, CNO</a:t>
            </a:r>
          </a:p>
        </p:txBody>
      </p:sp>
      <p:sp>
        <p:nvSpPr>
          <p:cNvPr id="13" name="7Be"/>
          <p:cNvSpPr/>
          <p:nvPr/>
        </p:nvSpPr>
        <p:spPr>
          <a:xfrm>
            <a:off x="1677418" y="3886195"/>
            <a:ext cx="1340119" cy="1686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426" y="0"/>
                </a:moveTo>
                <a:lnTo>
                  <a:pt x="9174" y="0"/>
                </a:lnTo>
                <a:cubicBezTo>
                  <a:pt x="6544" y="0"/>
                  <a:pt x="5208" y="0"/>
                  <a:pt x="3790" y="318"/>
                </a:cubicBezTo>
                <a:cubicBezTo>
                  <a:pt x="2237" y="719"/>
                  <a:pt x="1015" y="1585"/>
                  <a:pt x="450" y="2684"/>
                </a:cubicBezTo>
                <a:cubicBezTo>
                  <a:pt x="0" y="3689"/>
                  <a:pt x="0" y="4635"/>
                  <a:pt x="0" y="6527"/>
                </a:cubicBezTo>
                <a:lnTo>
                  <a:pt x="0" y="15102"/>
                </a:lnTo>
                <a:cubicBezTo>
                  <a:pt x="0" y="16965"/>
                  <a:pt x="0" y="17911"/>
                  <a:pt x="450" y="18916"/>
                </a:cubicBezTo>
                <a:cubicBezTo>
                  <a:pt x="1015" y="20015"/>
                  <a:pt x="2237" y="20881"/>
                  <a:pt x="3790" y="21282"/>
                </a:cubicBezTo>
                <a:cubicBezTo>
                  <a:pt x="5208" y="21600"/>
                  <a:pt x="6544" y="21600"/>
                  <a:pt x="9215" y="21600"/>
                </a:cubicBezTo>
                <a:lnTo>
                  <a:pt x="12426" y="21600"/>
                </a:lnTo>
                <a:cubicBezTo>
                  <a:pt x="15056" y="21600"/>
                  <a:pt x="16392" y="21600"/>
                  <a:pt x="17810" y="21282"/>
                </a:cubicBezTo>
                <a:cubicBezTo>
                  <a:pt x="19363" y="20881"/>
                  <a:pt x="20585" y="20015"/>
                  <a:pt x="21150" y="18916"/>
                </a:cubicBezTo>
                <a:cubicBezTo>
                  <a:pt x="21600" y="17911"/>
                  <a:pt x="21600" y="16965"/>
                  <a:pt x="21600" y="15073"/>
                </a:cubicBezTo>
                <a:lnTo>
                  <a:pt x="21600" y="6498"/>
                </a:lnTo>
                <a:cubicBezTo>
                  <a:pt x="21600" y="4635"/>
                  <a:pt x="21600" y="3689"/>
                  <a:pt x="21150" y="2684"/>
                </a:cubicBezTo>
                <a:cubicBezTo>
                  <a:pt x="20585" y="1585"/>
                  <a:pt x="19363" y="719"/>
                  <a:pt x="17810" y="318"/>
                </a:cubicBezTo>
                <a:cubicBezTo>
                  <a:pt x="16392" y="0"/>
                  <a:pt x="15056" y="0"/>
                  <a:pt x="12385" y="0"/>
                </a:cubicBezTo>
                <a:close/>
              </a:path>
            </a:pathLst>
          </a:custGeom>
          <a:solidFill>
            <a:srgbClr val="FF2600">
              <a:alpha val="57637"/>
            </a:srgb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kumimoji="0" sz="1800" b="1" i="0" u="none" strike="noStrike" kern="120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</a:t>
            </a:r>
          </a:p>
        </p:txBody>
      </p:sp>
      <p:sp>
        <p:nvSpPr>
          <p:cNvPr id="4" name="14C unavoidable in organic scintillator"/>
          <p:cNvSpPr/>
          <p:nvPr/>
        </p:nvSpPr>
        <p:spPr>
          <a:xfrm>
            <a:off x="1280196" y="1061931"/>
            <a:ext cx="910922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677544" marR="447802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1800" b="1" i="0" u="none" strike="noStrike" kern="1200" cap="none" spc="0" normalizeH="0" baseline="31999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  <a:sym typeface="Times New Roman"/>
              </a:rPr>
              <a:t>14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cs typeface="Times New Roman"/>
                <a:sym typeface="Times New Roman"/>
              </a:rPr>
              <a:t>C unavoidable in organic scintillator </a:t>
            </a:r>
          </a:p>
        </p:txBody>
      </p:sp>
      <p:sp>
        <p:nvSpPr>
          <p:cNvPr id="15" name="210Po"/>
          <p:cNvSpPr/>
          <p:nvPr/>
        </p:nvSpPr>
        <p:spPr>
          <a:xfrm>
            <a:off x="3661134" y="3635507"/>
            <a:ext cx="4175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1999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953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90" y="502952"/>
            <a:ext cx="8534321" cy="5943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07" y="4252670"/>
            <a:ext cx="4114805" cy="10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67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6" y="320074"/>
            <a:ext cx="8595266" cy="60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74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4" y="411513"/>
            <a:ext cx="8595267" cy="60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4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123" y="1691659"/>
            <a:ext cx="7772400" cy="1362075"/>
          </a:xfrm>
        </p:spPr>
        <p:txBody>
          <a:bodyPr/>
          <a:lstStyle/>
          <a:p>
            <a:pPr algn="ctr"/>
            <a:r>
              <a:rPr lang="en-US" sz="7200" dirty="0" err="1"/>
              <a:t>Borexino</a:t>
            </a:r>
            <a:br>
              <a:rPr lang="en-US" sz="7200" dirty="0"/>
            </a:b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90117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2" y="502952"/>
            <a:ext cx="8594009" cy="576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38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58165" y="2606050"/>
          <a:ext cx="8694346" cy="4114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Document" r:id="rId4" imgW="5934666" imgH="2703668" progId="Word.Document.12">
                  <p:embed/>
                </p:oleObj>
              </mc:Choice>
              <mc:Fallback>
                <p:oleObj name="Document" r:id="rId4" imgW="5934666" imgH="2703668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165" y="2606050"/>
                        <a:ext cx="8694346" cy="41147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8165" y="493840"/>
            <a:ext cx="8937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Having arguably the lowest radioactive background detector on Earth, we are trying to directly measure the CNO neutrino flux.</a:t>
            </a:r>
          </a:p>
        </p:txBody>
      </p:sp>
    </p:spTree>
    <p:extLst>
      <p:ext uri="{BB962C8B-B14F-4D97-AF65-F5344CB8AC3E}">
        <p14:creationId xmlns:p14="http://schemas.microsoft.com/office/powerpoint/2010/main" val="3233201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84" y="228635"/>
            <a:ext cx="8503827" cy="64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98"/>
          <a:stretch/>
        </p:blipFill>
        <p:spPr>
          <a:xfrm>
            <a:off x="457245" y="137196"/>
            <a:ext cx="8595266" cy="6583608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640123" y="4069072"/>
            <a:ext cx="2651731" cy="265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5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23" y="320074"/>
            <a:ext cx="8138071" cy="6235386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7498048" y="54674"/>
            <a:ext cx="1554514" cy="17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39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228635"/>
            <a:ext cx="4326970" cy="4362908"/>
          </a:xfrm>
          <a:prstGeom prst="rect">
            <a:avLst/>
          </a:prstGeom>
        </p:spPr>
      </p:pic>
      <p:pic>
        <p:nvPicPr>
          <p:cNvPr id="2" name="Screenshot 2017-03-22 23.44.34.png" descr="Screenshot 2017-03-22 23.44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176" y="3235185"/>
            <a:ext cx="5663952" cy="33080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hase I (2007-2010)…"/>
          <p:cNvSpPr/>
          <p:nvPr/>
        </p:nvSpPr>
        <p:spPr>
          <a:xfrm>
            <a:off x="6248658" y="3441059"/>
            <a:ext cx="247759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0433FF"/>
                </a:solidFill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 (2007-2010)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2600"/>
                </a:solidFill>
              </a:defRPr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II (2012-2017)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2600"/>
                </a:solidFill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III (in planning)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Line"/>
          <p:cNvSpPr/>
          <p:nvPr/>
        </p:nvSpPr>
        <p:spPr>
          <a:xfrm flipV="1">
            <a:off x="3896132" y="3371048"/>
            <a:ext cx="1" cy="3036228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NPMTs"/>
          <p:cNvSpPr/>
          <p:nvPr/>
        </p:nvSpPr>
        <p:spPr>
          <a:xfrm>
            <a:off x="7764187" y="6250579"/>
            <a:ext cx="589552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sz="1800" b="0" i="0" u="none" strike="noStrike" kern="1200" cap="none" spc="0" normalizeH="0" baseline="-5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PMTs</a:t>
            </a:r>
          </a:p>
        </p:txBody>
      </p:sp>
      <p:sp>
        <p:nvSpPr>
          <p:cNvPr id="7" name="Line"/>
          <p:cNvSpPr/>
          <p:nvPr/>
        </p:nvSpPr>
        <p:spPr>
          <a:xfrm flipH="1" flipV="1">
            <a:off x="3692596" y="3454327"/>
            <a:ext cx="281795" cy="15755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210Po"/>
          <p:cNvSpPr/>
          <p:nvPr/>
        </p:nvSpPr>
        <p:spPr>
          <a:xfrm>
            <a:off x="4019887" y="4137534"/>
            <a:ext cx="578704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31999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210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</a:t>
            </a:r>
          </a:p>
        </p:txBody>
      </p:sp>
      <p:sp>
        <p:nvSpPr>
          <p:cNvPr id="9" name="External Background"/>
          <p:cNvSpPr/>
          <p:nvPr/>
        </p:nvSpPr>
        <p:spPr>
          <a:xfrm>
            <a:off x="7004737" y="5386337"/>
            <a:ext cx="151890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 Background</a:t>
            </a:r>
          </a:p>
        </p:txBody>
      </p:sp>
      <p:sp>
        <p:nvSpPr>
          <p:cNvPr id="10" name="11C"/>
          <p:cNvSpPr/>
          <p:nvPr/>
        </p:nvSpPr>
        <p:spPr>
          <a:xfrm>
            <a:off x="5060944" y="5019033"/>
            <a:ext cx="391511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4392" y="3348077"/>
            <a:ext cx="2420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unavoidable in organic scintillator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2773" y="424833"/>
            <a:ext cx="4021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Upgraded water purification plant ready, based on discovery of volatile organic Po compounds (and maybe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).  Best bet for fundamentally reducing 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Bi background.</a:t>
            </a:r>
          </a:p>
        </p:txBody>
      </p:sp>
      <p:sp>
        <p:nvSpPr>
          <p:cNvPr id="14" name="TextBox 13"/>
          <p:cNvSpPr txBox="1"/>
          <p:nvPr/>
        </p:nvSpPr>
        <p:spPr>
          <a:xfrm rot="-2580000">
            <a:off x="175328" y="1270886"/>
            <a:ext cx="4852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Upgraded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79100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57" y="1234464"/>
            <a:ext cx="6400800" cy="1752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VT: Internal Calibration, Thermal Stabilization and monitoring, Data Analysis, (purification potentially)</a:t>
            </a:r>
          </a:p>
        </p:txBody>
      </p:sp>
    </p:spTree>
    <p:extLst>
      <p:ext uri="{BB962C8B-B14F-4D97-AF65-F5344CB8AC3E}">
        <p14:creationId xmlns:p14="http://schemas.microsoft.com/office/powerpoint/2010/main" val="3220782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123" y="1691659"/>
            <a:ext cx="7772400" cy="1362075"/>
          </a:xfrm>
        </p:spPr>
        <p:txBody>
          <a:bodyPr/>
          <a:lstStyle/>
          <a:p>
            <a:r>
              <a:rPr lang="en-US" sz="7200" dirty="0" err="1"/>
              <a:t>Darkside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8148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" y="0"/>
            <a:ext cx="9142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2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C41F1-0E41-4D88-9821-69828215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228635"/>
            <a:ext cx="8595266" cy="64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3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3" y="210257"/>
            <a:ext cx="8630855" cy="64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56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58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"/>
            <a:ext cx="9144000" cy="685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24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0"/>
            <a:ext cx="9143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60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36" y="502952"/>
            <a:ext cx="8600927" cy="59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48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52"/>
            <a:ext cx="6400800" cy="563112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Virginia Tech is responsible for </a:t>
            </a:r>
          </a:p>
          <a:p>
            <a:pPr algn="l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supervising the design, construction, instrumentation and subsequent operation of the facilities in Gran Sasso for annealing and coating the acrylic components of the TPC and veto detectors.</a:t>
            </a:r>
          </a:p>
          <a:p>
            <a:pPr algn="l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Virginia Tech group will also develop, test, and incorporate into the DS-20k detector instrumentation and software to collect, monitor, and log long-term mechanical, environmental, data-flow, and slow-control systems. This will include integration with the calibration systems.</a:t>
            </a:r>
          </a:p>
        </p:txBody>
      </p:sp>
    </p:spTree>
    <p:extLst>
      <p:ext uri="{BB962C8B-B14F-4D97-AF65-F5344CB8AC3E}">
        <p14:creationId xmlns:p14="http://schemas.microsoft.com/office/powerpoint/2010/main" val="3301414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123" y="1691659"/>
            <a:ext cx="7772400" cy="1362075"/>
          </a:xfrm>
        </p:spPr>
        <p:txBody>
          <a:bodyPr/>
          <a:lstStyle/>
          <a:p>
            <a:r>
              <a:rPr lang="en-US" sz="7200" dirty="0" err="1"/>
              <a:t>nUlAT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E2C3D-192F-40C6-9D52-B2A996A7A17F}"/>
              </a:ext>
            </a:extLst>
          </p:cNvPr>
          <p:cNvSpPr txBox="1"/>
          <p:nvPr/>
        </p:nvSpPr>
        <p:spPr>
          <a:xfrm>
            <a:off x="2103147" y="4526268"/>
            <a:ext cx="5107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Neutrino Lattice</a:t>
            </a:r>
          </a:p>
        </p:txBody>
      </p:sp>
    </p:spTree>
    <p:extLst>
      <p:ext uri="{BB962C8B-B14F-4D97-AF65-F5344CB8AC3E}">
        <p14:creationId xmlns:p14="http://schemas.microsoft.com/office/powerpoint/2010/main" val="101066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28" y="228635"/>
            <a:ext cx="8778144" cy="64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47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800" b="1" dirty="0"/>
                  <a:t>Classic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𝝊</m:t>
                            </m:r>
                          </m:e>
                        </m:acc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4800" b="1" dirty="0"/>
                  <a:t>Signature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117" b="-16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932902">
            <a:off x="2514008" y="2702900"/>
            <a:ext cx="1015114" cy="2251794"/>
          </a:xfrm>
          <a:prstGeom prst="rect">
            <a:avLst/>
          </a:prstGeom>
          <a:ln w="28575"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608127" y="3550753"/>
            <a:ext cx="2313984" cy="0"/>
          </a:xfrm>
          <a:prstGeom prst="line">
            <a:avLst/>
          </a:prstGeom>
          <a:ln w="28575">
            <a:solidFill>
              <a:schemeClr val="dk1">
                <a:shade val="95000"/>
                <a:satMod val="105000"/>
              </a:schemeClr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rot="16200000" flipV="1">
            <a:off x="3313354" y="1467752"/>
            <a:ext cx="1861864" cy="2656938"/>
          </a:xfrm>
          <a:custGeom>
            <a:avLst/>
            <a:gdLst>
              <a:gd name="connsiteX0" fmla="*/ 54708 w 648677"/>
              <a:gd name="connsiteY0" fmla="*/ 1078523 h 1078523"/>
              <a:gd name="connsiteX1" fmla="*/ 39077 w 648677"/>
              <a:gd name="connsiteY1" fmla="*/ 844062 h 1078523"/>
              <a:gd name="connsiteX2" fmla="*/ 273539 w 648677"/>
              <a:gd name="connsiteY2" fmla="*/ 930031 h 1078523"/>
              <a:gd name="connsiteX3" fmla="*/ 508000 w 648677"/>
              <a:gd name="connsiteY3" fmla="*/ 984739 h 1078523"/>
              <a:gd name="connsiteX4" fmla="*/ 414216 w 648677"/>
              <a:gd name="connsiteY4" fmla="*/ 812800 h 1078523"/>
              <a:gd name="connsiteX5" fmla="*/ 398585 w 648677"/>
              <a:gd name="connsiteY5" fmla="*/ 703385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174323 w 648677"/>
              <a:gd name="connsiteY1" fmla="*/ 886082 h 1078523"/>
              <a:gd name="connsiteX2" fmla="*/ 273539 w 648677"/>
              <a:gd name="connsiteY2" fmla="*/ 930031 h 1078523"/>
              <a:gd name="connsiteX3" fmla="*/ 508000 w 648677"/>
              <a:gd name="connsiteY3" fmla="*/ 984739 h 1078523"/>
              <a:gd name="connsiteX4" fmla="*/ 414216 w 648677"/>
              <a:gd name="connsiteY4" fmla="*/ 812800 h 1078523"/>
              <a:gd name="connsiteX5" fmla="*/ 398585 w 648677"/>
              <a:gd name="connsiteY5" fmla="*/ 703385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174323 w 648677"/>
              <a:gd name="connsiteY1" fmla="*/ 886082 h 1078523"/>
              <a:gd name="connsiteX2" fmla="*/ 297583 w 648677"/>
              <a:gd name="connsiteY2" fmla="*/ 831984 h 1078523"/>
              <a:gd name="connsiteX3" fmla="*/ 508000 w 648677"/>
              <a:gd name="connsiteY3" fmla="*/ 984739 h 1078523"/>
              <a:gd name="connsiteX4" fmla="*/ 414216 w 648677"/>
              <a:gd name="connsiteY4" fmla="*/ 812800 h 1078523"/>
              <a:gd name="connsiteX5" fmla="*/ 398585 w 648677"/>
              <a:gd name="connsiteY5" fmla="*/ 703385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69132 w 648677"/>
              <a:gd name="connsiteY1" fmla="*/ 921099 h 1078523"/>
              <a:gd name="connsiteX2" fmla="*/ 297583 w 648677"/>
              <a:gd name="connsiteY2" fmla="*/ 831984 h 1078523"/>
              <a:gd name="connsiteX3" fmla="*/ 508000 w 648677"/>
              <a:gd name="connsiteY3" fmla="*/ 984739 h 1078523"/>
              <a:gd name="connsiteX4" fmla="*/ 414216 w 648677"/>
              <a:gd name="connsiteY4" fmla="*/ 812800 h 1078523"/>
              <a:gd name="connsiteX5" fmla="*/ 398585 w 648677"/>
              <a:gd name="connsiteY5" fmla="*/ 703385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69132 w 648677"/>
              <a:gd name="connsiteY1" fmla="*/ 921099 h 1078523"/>
              <a:gd name="connsiteX2" fmla="*/ 276545 w 648677"/>
              <a:gd name="connsiteY2" fmla="*/ 986059 h 1078523"/>
              <a:gd name="connsiteX3" fmla="*/ 508000 w 648677"/>
              <a:gd name="connsiteY3" fmla="*/ 984739 h 1078523"/>
              <a:gd name="connsiteX4" fmla="*/ 414216 w 648677"/>
              <a:gd name="connsiteY4" fmla="*/ 812800 h 1078523"/>
              <a:gd name="connsiteX5" fmla="*/ 398585 w 648677"/>
              <a:gd name="connsiteY5" fmla="*/ 703385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69132 w 648677"/>
              <a:gd name="connsiteY1" fmla="*/ 921099 h 1078523"/>
              <a:gd name="connsiteX2" fmla="*/ 276545 w 648677"/>
              <a:gd name="connsiteY2" fmla="*/ 986059 h 1078523"/>
              <a:gd name="connsiteX3" fmla="*/ 231498 w 648677"/>
              <a:gd name="connsiteY3" fmla="*/ 774638 h 1078523"/>
              <a:gd name="connsiteX4" fmla="*/ 414216 w 648677"/>
              <a:gd name="connsiteY4" fmla="*/ 812800 h 1078523"/>
              <a:gd name="connsiteX5" fmla="*/ 398585 w 648677"/>
              <a:gd name="connsiteY5" fmla="*/ 703385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69132 w 648677"/>
              <a:gd name="connsiteY1" fmla="*/ 921099 h 1078523"/>
              <a:gd name="connsiteX2" fmla="*/ 315616 w 648677"/>
              <a:gd name="connsiteY2" fmla="*/ 961547 h 1078523"/>
              <a:gd name="connsiteX3" fmla="*/ 231498 w 648677"/>
              <a:gd name="connsiteY3" fmla="*/ 774638 h 1078523"/>
              <a:gd name="connsiteX4" fmla="*/ 414216 w 648677"/>
              <a:gd name="connsiteY4" fmla="*/ 812800 h 1078523"/>
              <a:gd name="connsiteX5" fmla="*/ 398585 w 648677"/>
              <a:gd name="connsiteY5" fmla="*/ 703385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69132 w 648677"/>
              <a:gd name="connsiteY1" fmla="*/ 921099 h 1078523"/>
              <a:gd name="connsiteX2" fmla="*/ 315616 w 648677"/>
              <a:gd name="connsiteY2" fmla="*/ 961547 h 1078523"/>
              <a:gd name="connsiteX3" fmla="*/ 231498 w 648677"/>
              <a:gd name="connsiteY3" fmla="*/ 774638 h 1078523"/>
              <a:gd name="connsiteX4" fmla="*/ 414216 w 648677"/>
              <a:gd name="connsiteY4" fmla="*/ 812800 h 1078523"/>
              <a:gd name="connsiteX5" fmla="*/ 503776 w 648677"/>
              <a:gd name="connsiteY5" fmla="*/ 783924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69132 w 648677"/>
              <a:gd name="connsiteY1" fmla="*/ 921099 h 1078523"/>
              <a:gd name="connsiteX2" fmla="*/ 213430 w 648677"/>
              <a:gd name="connsiteY2" fmla="*/ 888011 h 1078523"/>
              <a:gd name="connsiteX3" fmla="*/ 231498 w 648677"/>
              <a:gd name="connsiteY3" fmla="*/ 774638 h 1078523"/>
              <a:gd name="connsiteX4" fmla="*/ 414216 w 648677"/>
              <a:gd name="connsiteY4" fmla="*/ 812800 h 1078523"/>
              <a:gd name="connsiteX5" fmla="*/ 503776 w 648677"/>
              <a:gd name="connsiteY5" fmla="*/ 783924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  <a:gd name="connsiteX0" fmla="*/ 54708 w 648677"/>
              <a:gd name="connsiteY0" fmla="*/ 1078523 h 1078523"/>
              <a:gd name="connsiteX1" fmla="*/ 69132 w 648677"/>
              <a:gd name="connsiteY1" fmla="*/ 921099 h 1078523"/>
              <a:gd name="connsiteX2" fmla="*/ 213430 w 648677"/>
              <a:gd name="connsiteY2" fmla="*/ 888011 h 1078523"/>
              <a:gd name="connsiteX3" fmla="*/ 231498 w 648677"/>
              <a:gd name="connsiteY3" fmla="*/ 774638 h 1078523"/>
              <a:gd name="connsiteX4" fmla="*/ 414216 w 648677"/>
              <a:gd name="connsiteY4" fmla="*/ 812800 h 1078523"/>
              <a:gd name="connsiteX5" fmla="*/ 428640 w 648677"/>
              <a:gd name="connsiteY5" fmla="*/ 692880 h 1078523"/>
              <a:gd name="connsiteX6" fmla="*/ 648677 w 648677"/>
              <a:gd name="connsiteY6" fmla="*/ 625231 h 1078523"/>
              <a:gd name="connsiteX7" fmla="*/ 242277 w 648677"/>
              <a:gd name="connsiteY7" fmla="*/ 625231 h 1078523"/>
              <a:gd name="connsiteX8" fmla="*/ 0 w 648677"/>
              <a:gd name="connsiteY8" fmla="*/ 484554 h 1078523"/>
              <a:gd name="connsiteX9" fmla="*/ 257908 w 648677"/>
              <a:gd name="connsiteY9" fmla="*/ 445477 h 1078523"/>
              <a:gd name="connsiteX10" fmla="*/ 429847 w 648677"/>
              <a:gd name="connsiteY10" fmla="*/ 523631 h 1078523"/>
              <a:gd name="connsiteX11" fmla="*/ 422031 w 648677"/>
              <a:gd name="connsiteY11" fmla="*/ 336062 h 1078523"/>
              <a:gd name="connsiteX12" fmla="*/ 179754 w 648677"/>
              <a:gd name="connsiteY12" fmla="*/ 367323 h 1078523"/>
              <a:gd name="connsiteX13" fmla="*/ 273539 w 648677"/>
              <a:gd name="connsiteY13" fmla="*/ 250093 h 1078523"/>
              <a:gd name="connsiteX14" fmla="*/ 539262 w 648677"/>
              <a:gd name="connsiteY14" fmla="*/ 187570 h 1078523"/>
              <a:gd name="connsiteX15" fmla="*/ 554893 w 648677"/>
              <a:gd name="connsiteY15" fmla="*/ 0 h 107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8677" h="1078523">
                <a:moveTo>
                  <a:pt x="54708" y="1078523"/>
                </a:moveTo>
                <a:lnTo>
                  <a:pt x="69132" y="921099"/>
                </a:lnTo>
                <a:lnTo>
                  <a:pt x="213430" y="888011"/>
                </a:lnTo>
                <a:lnTo>
                  <a:pt x="231498" y="774638"/>
                </a:lnTo>
                <a:lnTo>
                  <a:pt x="414216" y="812800"/>
                </a:lnTo>
                <a:lnTo>
                  <a:pt x="428640" y="692880"/>
                </a:lnTo>
                <a:lnTo>
                  <a:pt x="648677" y="625231"/>
                </a:lnTo>
                <a:lnTo>
                  <a:pt x="242277" y="625231"/>
                </a:lnTo>
                <a:lnTo>
                  <a:pt x="0" y="484554"/>
                </a:lnTo>
                <a:lnTo>
                  <a:pt x="257908" y="445477"/>
                </a:lnTo>
                <a:lnTo>
                  <a:pt x="429847" y="523631"/>
                </a:lnTo>
                <a:lnTo>
                  <a:pt x="422031" y="336062"/>
                </a:lnTo>
                <a:lnTo>
                  <a:pt x="179754" y="367323"/>
                </a:lnTo>
                <a:lnTo>
                  <a:pt x="273539" y="250093"/>
                </a:lnTo>
                <a:lnTo>
                  <a:pt x="539262" y="187570"/>
                </a:lnTo>
                <a:lnTo>
                  <a:pt x="554893" y="0"/>
                </a:lnTo>
              </a:path>
            </a:pathLst>
          </a:custGeom>
          <a:ln w="28575">
            <a:solidFill>
              <a:srgbClr val="0070C0"/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915816" y="3577307"/>
            <a:ext cx="105748" cy="251489"/>
          </a:xfrm>
          <a:prstGeom prst="line">
            <a:avLst/>
          </a:prstGeom>
          <a:ln w="28575">
            <a:solidFill>
              <a:srgbClr val="00B050"/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5446" y="3360320"/>
                <a:ext cx="724619" cy="380866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𝝊</m:t>
                              </m:r>
                            </m:e>
                          </m:acc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446" y="3360320"/>
                <a:ext cx="724619" cy="380866"/>
              </a:xfrm>
              <a:blipFill rotWithShape="0">
                <a:blip r:embed="rId5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572755" y="2002656"/>
            <a:ext cx="3571246" cy="940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(+ </a:t>
            </a:r>
            <a:r>
              <a:rPr lang="en-US" sz="2000" baseline="30000" dirty="0">
                <a:solidFill>
                  <a:srgbClr val="FF0000"/>
                </a:solidFill>
              </a:rPr>
              <a:t>6</a:t>
            </a:r>
            <a:r>
              <a:rPr lang="en-US" sz="2000" dirty="0">
                <a:solidFill>
                  <a:srgbClr val="FF0000"/>
                </a:solidFill>
              </a:rPr>
              <a:t>Li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0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He + </a:t>
            </a:r>
            <a:r>
              <a:rPr lang="en-US" sz="2000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H + 4.8 MeV)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      localized 400 keV</a:t>
            </a:r>
            <a:r>
              <a:rPr lang="en-US" sz="2000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ee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2073412" y="3977049"/>
            <a:ext cx="1790556" cy="3808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</a:rPr>
              <a:t>e</a:t>
            </a:r>
            <a:r>
              <a:rPr lang="en-US" sz="2000" baseline="30000" dirty="0">
                <a:solidFill>
                  <a:srgbClr val="00B050"/>
                </a:solidFill>
              </a:rPr>
              <a:t>+</a:t>
            </a:r>
            <a:r>
              <a:rPr lang="en-US" sz="2000" dirty="0">
                <a:solidFill>
                  <a:srgbClr val="00B050"/>
                </a:solidFill>
              </a:rPr>
              <a:t> annihilation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1234382" y="2905812"/>
            <a:ext cx="1950773" cy="86861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/>
              <a:t>IBD</a:t>
            </a:r>
          </a:p>
          <a:p>
            <a:pPr marL="0" indent="0" algn="r">
              <a:buNone/>
            </a:pPr>
            <a:r>
              <a:rPr lang="en-US" sz="1400" dirty="0"/>
              <a:t>(Inverse Beta Decay)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5715978" y="4985798"/>
            <a:ext cx="1142482" cy="496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0070C0"/>
                </a:solidFill>
              </a:rPr>
              <a:t>delayed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1330787" y="1115307"/>
            <a:ext cx="6124668" cy="4960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NEW: </a:t>
            </a:r>
            <a:r>
              <a:rPr lang="en-US" b="1" i="1" baseline="30000" dirty="0">
                <a:solidFill>
                  <a:srgbClr val="FF0000"/>
                </a:solidFill>
              </a:rPr>
              <a:t>6</a:t>
            </a:r>
            <a:r>
              <a:rPr lang="en-US" b="1" i="1" dirty="0">
                <a:solidFill>
                  <a:srgbClr val="FF0000"/>
                </a:solidFill>
              </a:rPr>
              <a:t>Li loaded plastic scintillator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573486" y="4909173"/>
            <a:ext cx="1142482" cy="496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00B050"/>
                </a:solidFill>
              </a:rPr>
              <a:t>prompt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323" y="5291410"/>
            <a:ext cx="1469665" cy="1092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097" y="5340192"/>
            <a:ext cx="662755" cy="59478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811698" y="5400577"/>
            <a:ext cx="6400800" cy="0"/>
          </a:xfrm>
          <a:prstGeom prst="line">
            <a:avLst/>
          </a:prstGeom>
          <a:ln w="28575">
            <a:solidFill>
              <a:schemeClr val="dk1">
                <a:shade val="95000"/>
                <a:satMod val="105000"/>
              </a:schemeClr>
            </a:solidFill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7537570" y="5100977"/>
            <a:ext cx="774462" cy="3808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time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25874" y="1724441"/>
            <a:ext cx="14638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Cherepy NIM A778 2015</a:t>
            </a:r>
          </a:p>
        </p:txBody>
      </p:sp>
    </p:spTree>
    <p:extLst>
      <p:ext uri="{BB962C8B-B14F-4D97-AF65-F5344CB8AC3E}">
        <p14:creationId xmlns:p14="http://schemas.microsoft.com/office/powerpoint/2010/main" val="4173098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942172" y="4958787"/>
            <a:ext cx="5416160" cy="92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 channeling via total internal reflection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3D light collection along principle axes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3" y="1075871"/>
            <a:ext cx="3611308" cy="354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631" y="1075871"/>
            <a:ext cx="4323446" cy="354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641337" y="412343"/>
            <a:ext cx="5587599" cy="4960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NEW: Raghavan Optical Lattice</a:t>
            </a:r>
          </a:p>
        </p:txBody>
      </p:sp>
    </p:spTree>
    <p:extLst>
      <p:ext uri="{BB962C8B-B14F-4D97-AF65-F5344CB8AC3E}">
        <p14:creationId xmlns:p14="http://schemas.microsoft.com/office/powerpoint/2010/main" val="99951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6C353-398C-4725-B082-941CB914C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539460"/>
            <a:ext cx="8703141" cy="577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57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16" y="68046"/>
            <a:ext cx="7855408" cy="875071"/>
          </a:xfrm>
        </p:spPr>
        <p:txBody>
          <a:bodyPr>
            <a:normAutofit/>
          </a:bodyPr>
          <a:lstStyle/>
          <a:p>
            <a:r>
              <a:rPr lang="en-US" sz="4000" b="1" dirty="0"/>
              <a:t>Merger of Existing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549" y="1376345"/>
            <a:ext cx="3810000" cy="1565021"/>
          </a:xfrm>
        </p:spPr>
        <p:txBody>
          <a:bodyPr>
            <a:noAutofit/>
          </a:bodyPr>
          <a:lstStyle/>
          <a:p>
            <a:r>
              <a:rPr lang="en-US" sz="2000" dirty="0"/>
              <a:t>LENS</a:t>
            </a:r>
          </a:p>
          <a:p>
            <a:pPr lvl="1"/>
            <a:r>
              <a:rPr lang="en-US" sz="2000" dirty="0"/>
              <a:t>NSF supported R&amp;D</a:t>
            </a:r>
          </a:p>
          <a:p>
            <a:pPr lvl="1"/>
            <a:r>
              <a:rPr lang="en-US" sz="2000" dirty="0"/>
              <a:t>solar neutrino spectrum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segmentation and event topology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7289" y="1310806"/>
            <a:ext cx="4606773" cy="1939041"/>
          </a:xfrm>
        </p:spPr>
        <p:txBody>
          <a:bodyPr>
            <a:noAutofit/>
          </a:bodyPr>
          <a:lstStyle/>
          <a:p>
            <a:r>
              <a:rPr lang="en-US" sz="2000" dirty="0"/>
              <a:t>TimeCube</a:t>
            </a:r>
          </a:p>
          <a:p>
            <a:pPr lvl="1"/>
            <a:r>
              <a:rPr lang="en-US" sz="2000" dirty="0"/>
              <a:t>DOE, NGA supported R&amp;D</a:t>
            </a:r>
          </a:p>
          <a:p>
            <a:pPr lvl="1"/>
            <a:r>
              <a:rPr lang="en-US" sz="2000" dirty="0"/>
              <a:t>neutrino detection and fission neutron directional detection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very fast (&lt; 0.1 ns) electronics</a:t>
            </a:r>
          </a:p>
          <a:p>
            <a:pPr marL="457200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8"/>
          <a:stretch/>
        </p:blipFill>
        <p:spPr>
          <a:xfrm>
            <a:off x="479438" y="3376246"/>
            <a:ext cx="3980111" cy="2829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5755"/>
          <a:stretch/>
        </p:blipFill>
        <p:spPr>
          <a:xfrm>
            <a:off x="4978050" y="3134956"/>
            <a:ext cx="3642556" cy="318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7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811" y="71039"/>
            <a:ext cx="4830793" cy="816077"/>
          </a:xfrm>
        </p:spPr>
        <p:txBody>
          <a:bodyPr>
            <a:noAutofit/>
          </a:bodyPr>
          <a:lstStyle/>
          <a:p>
            <a:r>
              <a:rPr lang="en-US" sz="4800" b="1" dirty="0">
                <a:sym typeface="Symbol" panose="05050102010706020507" pitchFamily="18" charset="2"/>
              </a:rPr>
              <a:t>Event Topology</a:t>
            </a:r>
            <a:endParaRPr 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060"/>
          <a:stretch/>
        </p:blipFill>
        <p:spPr>
          <a:xfrm>
            <a:off x="225527" y="1133496"/>
            <a:ext cx="3824606" cy="37309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5527" y="4864398"/>
            <a:ext cx="3621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Reconstruction of a typical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 MeV positron event.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note: 3D allows digital separation of events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along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channel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093828" y="1730139"/>
            <a:ext cx="4938787" cy="30215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967985" y="5061094"/>
            <a:ext cx="49728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single-cell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prompt response to a uniform 3.8 MeV anti-neutrino flux.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fiducial cut</a:t>
            </a:r>
          </a:p>
        </p:txBody>
      </p:sp>
      <p:sp>
        <p:nvSpPr>
          <p:cNvPr id="8" name="Rectangle 7"/>
          <p:cNvSpPr/>
          <p:nvPr/>
        </p:nvSpPr>
        <p:spPr>
          <a:xfrm rot="20082477">
            <a:off x="4999267" y="2239440"/>
            <a:ext cx="2632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effectively 15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individual high-resolution detectors, giving complete event topology</a:t>
            </a:r>
          </a:p>
        </p:txBody>
      </p:sp>
      <p:sp>
        <p:nvSpPr>
          <p:cNvPr id="3" name="Oval 2"/>
          <p:cNvSpPr/>
          <p:nvPr/>
        </p:nvSpPr>
        <p:spPr>
          <a:xfrm>
            <a:off x="1784384" y="2463743"/>
            <a:ext cx="750277" cy="1000370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55861" y="3491137"/>
            <a:ext cx="1053283" cy="1373261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235200" y="3477847"/>
            <a:ext cx="5134708" cy="1559843"/>
          </a:xfrm>
          <a:custGeom>
            <a:avLst/>
            <a:gdLst>
              <a:gd name="connsiteX0" fmla="*/ 0 w 5939692"/>
              <a:gd name="connsiteY0" fmla="*/ 0 h 1456857"/>
              <a:gd name="connsiteX1" fmla="*/ 859692 w 5939692"/>
              <a:gd name="connsiteY1" fmla="*/ 1344246 h 1456857"/>
              <a:gd name="connsiteX2" fmla="*/ 4970585 w 5939692"/>
              <a:gd name="connsiteY2" fmla="*/ 1391138 h 1456857"/>
              <a:gd name="connsiteX3" fmla="*/ 5939692 w 5939692"/>
              <a:gd name="connsiteY3" fmla="*/ 1438031 h 1456857"/>
              <a:gd name="connsiteX0" fmla="*/ 0 w 5939692"/>
              <a:gd name="connsiteY0" fmla="*/ 0 h 1475630"/>
              <a:gd name="connsiteX1" fmla="*/ 859692 w 5939692"/>
              <a:gd name="connsiteY1" fmla="*/ 1344246 h 1475630"/>
              <a:gd name="connsiteX2" fmla="*/ 5939692 w 5939692"/>
              <a:gd name="connsiteY2" fmla="*/ 1438031 h 1475630"/>
              <a:gd name="connsiteX0" fmla="*/ 0 w 5033108"/>
              <a:gd name="connsiteY0" fmla="*/ 0 h 1461996"/>
              <a:gd name="connsiteX1" fmla="*/ 859692 w 5033108"/>
              <a:gd name="connsiteY1" fmla="*/ 1344246 h 1461996"/>
              <a:gd name="connsiteX2" fmla="*/ 5033108 w 5033108"/>
              <a:gd name="connsiteY2" fmla="*/ 1406769 h 1461996"/>
              <a:gd name="connsiteX0" fmla="*/ 0 w 5033108"/>
              <a:gd name="connsiteY0" fmla="*/ 0 h 1609285"/>
              <a:gd name="connsiteX1" fmla="*/ 859692 w 5033108"/>
              <a:gd name="connsiteY1" fmla="*/ 1344246 h 1609285"/>
              <a:gd name="connsiteX2" fmla="*/ 5033108 w 5033108"/>
              <a:gd name="connsiteY2" fmla="*/ 1406769 h 1609285"/>
              <a:gd name="connsiteX0" fmla="*/ 0 w 5134708"/>
              <a:gd name="connsiteY0" fmla="*/ 0 h 1519207"/>
              <a:gd name="connsiteX1" fmla="*/ 961292 w 5134708"/>
              <a:gd name="connsiteY1" fmla="*/ 1258277 h 1519207"/>
              <a:gd name="connsiteX2" fmla="*/ 5134708 w 5134708"/>
              <a:gd name="connsiteY2" fmla="*/ 1320800 h 1519207"/>
              <a:gd name="connsiteX0" fmla="*/ 0 w 5134708"/>
              <a:gd name="connsiteY0" fmla="*/ 0 h 1519207"/>
              <a:gd name="connsiteX1" fmla="*/ 961292 w 5134708"/>
              <a:gd name="connsiteY1" fmla="*/ 1258277 h 1519207"/>
              <a:gd name="connsiteX2" fmla="*/ 5134708 w 5134708"/>
              <a:gd name="connsiteY2" fmla="*/ 1320800 h 1519207"/>
              <a:gd name="connsiteX0" fmla="*/ 0 w 5134708"/>
              <a:gd name="connsiteY0" fmla="*/ 0 h 1559843"/>
              <a:gd name="connsiteX1" fmla="*/ 1570892 w 5134708"/>
              <a:gd name="connsiteY1" fmla="*/ 1359877 h 1559843"/>
              <a:gd name="connsiteX2" fmla="*/ 5134708 w 5134708"/>
              <a:gd name="connsiteY2" fmla="*/ 1320800 h 15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4708" h="1559843">
                <a:moveTo>
                  <a:pt x="0" y="0"/>
                </a:moveTo>
                <a:cubicBezTo>
                  <a:pt x="164122" y="571826"/>
                  <a:pt x="715107" y="1139744"/>
                  <a:pt x="1570892" y="1359877"/>
                </a:cubicBezTo>
                <a:cubicBezTo>
                  <a:pt x="2426677" y="1580010"/>
                  <a:pt x="4904806" y="1684216"/>
                  <a:pt x="5134708" y="132080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24001" y="2324640"/>
            <a:ext cx="750277" cy="1000370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15980" y="3491138"/>
            <a:ext cx="750277" cy="1000370"/>
          </a:xfrm>
          <a:prstGeom prst="ellipse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962031" y="3278118"/>
            <a:ext cx="1711312" cy="1130315"/>
          </a:xfrm>
          <a:custGeom>
            <a:avLst/>
            <a:gdLst>
              <a:gd name="connsiteX0" fmla="*/ 0 w 5939692"/>
              <a:gd name="connsiteY0" fmla="*/ 0 h 1456857"/>
              <a:gd name="connsiteX1" fmla="*/ 859692 w 5939692"/>
              <a:gd name="connsiteY1" fmla="*/ 1344246 h 1456857"/>
              <a:gd name="connsiteX2" fmla="*/ 4970585 w 5939692"/>
              <a:gd name="connsiteY2" fmla="*/ 1391138 h 1456857"/>
              <a:gd name="connsiteX3" fmla="*/ 5939692 w 5939692"/>
              <a:gd name="connsiteY3" fmla="*/ 1438031 h 1456857"/>
              <a:gd name="connsiteX0" fmla="*/ 0 w 5939692"/>
              <a:gd name="connsiteY0" fmla="*/ 0 h 1475630"/>
              <a:gd name="connsiteX1" fmla="*/ 859692 w 5939692"/>
              <a:gd name="connsiteY1" fmla="*/ 1344246 h 1475630"/>
              <a:gd name="connsiteX2" fmla="*/ 5939692 w 5939692"/>
              <a:gd name="connsiteY2" fmla="*/ 1438031 h 1475630"/>
              <a:gd name="connsiteX0" fmla="*/ 0 w 5033108"/>
              <a:gd name="connsiteY0" fmla="*/ 0 h 1461996"/>
              <a:gd name="connsiteX1" fmla="*/ 859692 w 5033108"/>
              <a:gd name="connsiteY1" fmla="*/ 1344246 h 1461996"/>
              <a:gd name="connsiteX2" fmla="*/ 5033108 w 5033108"/>
              <a:gd name="connsiteY2" fmla="*/ 1406769 h 1461996"/>
              <a:gd name="connsiteX0" fmla="*/ 0 w 5033108"/>
              <a:gd name="connsiteY0" fmla="*/ 0 h 1609285"/>
              <a:gd name="connsiteX1" fmla="*/ 859692 w 5033108"/>
              <a:gd name="connsiteY1" fmla="*/ 1344246 h 1609285"/>
              <a:gd name="connsiteX2" fmla="*/ 5033108 w 5033108"/>
              <a:gd name="connsiteY2" fmla="*/ 1406769 h 1609285"/>
              <a:gd name="connsiteX0" fmla="*/ 0 w 5134708"/>
              <a:gd name="connsiteY0" fmla="*/ 0 h 1519207"/>
              <a:gd name="connsiteX1" fmla="*/ 961292 w 5134708"/>
              <a:gd name="connsiteY1" fmla="*/ 1258277 h 1519207"/>
              <a:gd name="connsiteX2" fmla="*/ 5134708 w 5134708"/>
              <a:gd name="connsiteY2" fmla="*/ 1320800 h 1519207"/>
              <a:gd name="connsiteX0" fmla="*/ 0 w 5134708"/>
              <a:gd name="connsiteY0" fmla="*/ 0 h 1519207"/>
              <a:gd name="connsiteX1" fmla="*/ 961292 w 5134708"/>
              <a:gd name="connsiteY1" fmla="*/ 1258277 h 1519207"/>
              <a:gd name="connsiteX2" fmla="*/ 5134708 w 5134708"/>
              <a:gd name="connsiteY2" fmla="*/ 1320800 h 1519207"/>
              <a:gd name="connsiteX0" fmla="*/ 0 w 5134708"/>
              <a:gd name="connsiteY0" fmla="*/ 0 h 1559843"/>
              <a:gd name="connsiteX1" fmla="*/ 1570892 w 5134708"/>
              <a:gd name="connsiteY1" fmla="*/ 1359877 h 1559843"/>
              <a:gd name="connsiteX2" fmla="*/ 5134708 w 5134708"/>
              <a:gd name="connsiteY2" fmla="*/ 1320800 h 1559843"/>
              <a:gd name="connsiteX0" fmla="*/ 0 w 5134708"/>
              <a:gd name="connsiteY0" fmla="*/ 0 h 1484767"/>
              <a:gd name="connsiteX1" fmla="*/ 1888133 w 5134708"/>
              <a:gd name="connsiteY1" fmla="*/ 1141284 h 1484767"/>
              <a:gd name="connsiteX2" fmla="*/ 5134708 w 5134708"/>
              <a:gd name="connsiteY2" fmla="*/ 1320800 h 1484767"/>
              <a:gd name="connsiteX0" fmla="*/ 0 w 5134708"/>
              <a:gd name="connsiteY0" fmla="*/ 0 h 1484767"/>
              <a:gd name="connsiteX1" fmla="*/ 1888133 w 5134708"/>
              <a:gd name="connsiteY1" fmla="*/ 1141284 h 1484767"/>
              <a:gd name="connsiteX2" fmla="*/ 5134708 w 5134708"/>
              <a:gd name="connsiteY2" fmla="*/ 1320800 h 1484767"/>
              <a:gd name="connsiteX0" fmla="*/ 0 w 4738154"/>
              <a:gd name="connsiteY0" fmla="*/ 0 h 1539415"/>
              <a:gd name="connsiteX1" fmla="*/ 1491579 w 4738154"/>
              <a:gd name="connsiteY1" fmla="*/ 1195932 h 1539415"/>
              <a:gd name="connsiteX2" fmla="*/ 4738154 w 4738154"/>
              <a:gd name="connsiteY2" fmla="*/ 1375448 h 1539415"/>
              <a:gd name="connsiteX0" fmla="*/ 0 w 4738154"/>
              <a:gd name="connsiteY0" fmla="*/ 0 h 1539415"/>
              <a:gd name="connsiteX1" fmla="*/ 1491579 w 4738154"/>
              <a:gd name="connsiteY1" fmla="*/ 1195932 h 1539415"/>
              <a:gd name="connsiteX2" fmla="*/ 4738154 w 4738154"/>
              <a:gd name="connsiteY2" fmla="*/ 1375448 h 1539415"/>
              <a:gd name="connsiteX0" fmla="*/ 0 w 4876946"/>
              <a:gd name="connsiteY0" fmla="*/ 0 h 1560172"/>
              <a:gd name="connsiteX1" fmla="*/ 1491579 w 4876946"/>
              <a:gd name="connsiteY1" fmla="*/ 1195932 h 1560172"/>
              <a:gd name="connsiteX2" fmla="*/ 4876946 w 4876946"/>
              <a:gd name="connsiteY2" fmla="*/ 1402772 h 1560172"/>
              <a:gd name="connsiteX0" fmla="*/ 0 w 4876946"/>
              <a:gd name="connsiteY0" fmla="*/ 0 h 1475630"/>
              <a:gd name="connsiteX1" fmla="*/ 1491579 w 4876946"/>
              <a:gd name="connsiteY1" fmla="*/ 1195932 h 1475630"/>
              <a:gd name="connsiteX2" fmla="*/ 4876946 w 4876946"/>
              <a:gd name="connsiteY2" fmla="*/ 1402772 h 1475630"/>
              <a:gd name="connsiteX0" fmla="*/ 0 w 4341601"/>
              <a:gd name="connsiteY0" fmla="*/ 0 h 1317269"/>
              <a:gd name="connsiteX1" fmla="*/ 1491579 w 4341601"/>
              <a:gd name="connsiteY1" fmla="*/ 1195932 h 1317269"/>
              <a:gd name="connsiteX2" fmla="*/ 4341601 w 4341601"/>
              <a:gd name="connsiteY2" fmla="*/ 1129531 h 131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1601" h="1317269">
                <a:moveTo>
                  <a:pt x="0" y="0"/>
                </a:moveTo>
                <a:cubicBezTo>
                  <a:pt x="283089" y="599149"/>
                  <a:pt x="635794" y="975799"/>
                  <a:pt x="1491579" y="1195932"/>
                </a:cubicBezTo>
                <a:cubicBezTo>
                  <a:pt x="2347364" y="1416065"/>
                  <a:pt x="3417732" y="1301678"/>
                  <a:pt x="4341601" y="1129531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875699" y="891552"/>
                <a:ext cx="4041491" cy="1044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&lt;4%/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</m:rad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&gt;600 p.e. /MeV)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single cell position (&lt; 3 cm w timing)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699" y="891552"/>
                <a:ext cx="4041491" cy="1044710"/>
              </a:xfrm>
              <a:prstGeom prst="rect">
                <a:avLst/>
              </a:prstGeom>
              <a:blipFill rotWithShape="0">
                <a:blip r:embed="rId5"/>
                <a:stretch>
                  <a:fillRect l="-1357" r="-1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338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823" y="2023050"/>
            <a:ext cx="5904843" cy="42926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090" y="1024673"/>
            <a:ext cx="7654572" cy="1162501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full positron energy in one cell (or at most two)</a:t>
            </a:r>
          </a:p>
          <a:p>
            <a:pPr marL="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minimal contamination by annihilation gammas in positron cell</a:t>
            </a:r>
          </a:p>
          <a:p>
            <a:pPr marL="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allows excellent neutrino energy resolution throughout </a:t>
            </a:r>
            <a:r>
              <a:rPr lang="en-US" sz="1600" b="1" i="1" dirty="0">
                <a:solidFill>
                  <a:srgbClr val="FF0000"/>
                </a:solidFill>
              </a:rPr>
              <a:t>complete</a:t>
            </a:r>
            <a:r>
              <a:rPr lang="en-US" sz="1600" b="1" dirty="0"/>
              <a:t> detector</a:t>
            </a:r>
          </a:p>
        </p:txBody>
      </p:sp>
      <p:sp>
        <p:nvSpPr>
          <p:cNvPr id="5" name="Rectangle 4"/>
          <p:cNvSpPr/>
          <p:nvPr/>
        </p:nvSpPr>
        <p:spPr>
          <a:xfrm rot="21086811">
            <a:off x="216738" y="2363522"/>
            <a:ext cx="1489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unique to NuLat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21086811">
            <a:off x="22375" y="4310891"/>
            <a:ext cx="1979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available to all integrating small detectors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6875" y="71039"/>
            <a:ext cx="5624423" cy="816077"/>
          </a:xfrm>
        </p:spPr>
        <p:txBody>
          <a:bodyPr>
            <a:noAutofit/>
          </a:bodyPr>
          <a:lstStyle/>
          <a:p>
            <a:r>
              <a:rPr lang="en-US" sz="4800" b="1" dirty="0">
                <a:sym typeface="Symbol" panose="05050102010706020507" pitchFamily="18" charset="2"/>
              </a:rPr>
              <a:t>Energy Resolution</a:t>
            </a:r>
            <a:endParaRPr lang="en-US" sz="48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405" y="2187174"/>
            <a:ext cx="2330417" cy="3178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50" y="3079479"/>
            <a:ext cx="2269106" cy="1039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276" y="2051919"/>
            <a:ext cx="2260480" cy="1041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276" y="4123832"/>
            <a:ext cx="2256039" cy="10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43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80399" y="1629884"/>
                <a:ext cx="4415047" cy="430199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Lithium-6</a:t>
                </a:r>
              </a:p>
              <a:p>
                <a:pPr lvl="1"/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sPre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 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sPre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15 </a:t>
                </a:r>
                <a:r>
                  <a:rPr lang="en-US" sz="2000" dirty="0">
                    <a:sym typeface="Symbol" panose="05050102010706020507" pitchFamily="18" charset="2"/>
                  </a:rPr>
                  <a:t>s time correlation</a:t>
                </a:r>
                <a:endParaRPr lang="en-US" sz="2000" dirty="0"/>
              </a:p>
              <a:p>
                <a:pPr lvl="1"/>
                <a:r>
                  <a:rPr lang="en-US" sz="2000" dirty="0"/>
                  <a:t>940 b</a:t>
                </a:r>
              </a:p>
              <a:p>
                <a:pPr lvl="1"/>
                <a:r>
                  <a:rPr lang="en-US" sz="2000" dirty="0"/>
                  <a:t>mono-energetic ~400 keV</a:t>
                </a:r>
                <a:r>
                  <a:rPr lang="en-US" sz="2000" baseline="-25000" dirty="0"/>
                  <a:t>ee</a:t>
                </a:r>
                <a:endParaRPr lang="en-US" sz="2000" dirty="0"/>
              </a:p>
              <a:p>
                <a:pPr lvl="1"/>
                <a:r>
                  <a:rPr lang="en-US" sz="2000" dirty="0"/>
                  <a:t>single cell stop tag</a:t>
                </a:r>
              </a:p>
              <a:p>
                <a:pPr lvl="1"/>
                <a:r>
                  <a:rPr lang="en-US" sz="2000" dirty="0"/>
                  <a:t>n/gamma separation</a:t>
                </a:r>
              </a:p>
              <a:p>
                <a:pPr lvl="1"/>
                <a:r>
                  <a:rPr lang="en-US" sz="2000" dirty="0"/>
                  <a:t>23% n capture in same cell as positron</a:t>
                </a:r>
              </a:p>
              <a:p>
                <a:pPr lvl="1"/>
                <a:r>
                  <a:rPr lang="en-US" sz="2000" dirty="0"/>
                  <a:t>60% n capture in same cell as positron plus the six facing cells</a:t>
                </a:r>
              </a:p>
              <a:p>
                <a:pPr lvl="1"/>
                <a:r>
                  <a:rPr lang="en-US" sz="2000" dirty="0"/>
                  <a:t>clean trigger: single cell, unique energy, neutron pulse-shape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80399" y="1629884"/>
                <a:ext cx="4415047" cy="4301993"/>
              </a:xfrm>
              <a:blipFill rotWithShape="0">
                <a:blip r:embed="rId3"/>
                <a:stretch>
                  <a:fillRect l="-2210" t="-2266" r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63596" y="5908326"/>
            <a:ext cx="7206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 energy resolution gives better background rejection.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482" y="1629885"/>
            <a:ext cx="3973421" cy="3036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18840" y="4744499"/>
            <a:ext cx="14638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Cherepy NIM A778 2015</a:t>
            </a:r>
          </a:p>
        </p:txBody>
      </p:sp>
      <p:sp>
        <p:nvSpPr>
          <p:cNvPr id="8" name="Rectangle 7"/>
          <p:cNvSpPr/>
          <p:nvPr/>
        </p:nvSpPr>
        <p:spPr>
          <a:xfrm rot="20783108">
            <a:off x="6496434" y="1847174"/>
            <a:ext cx="2632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 particle ID possible in our plastic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87223" y="119997"/>
            <a:ext cx="5926346" cy="816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Symbol" panose="05050102010706020507" pitchFamily="18" charset="2"/>
              </a:rPr>
              <a:t>Distinguishable Stop Signal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764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22" y="89510"/>
            <a:ext cx="7772400" cy="816077"/>
          </a:xfrm>
        </p:spPr>
        <p:txBody>
          <a:bodyPr>
            <a:noAutofit/>
          </a:bodyPr>
          <a:lstStyle/>
          <a:p>
            <a:r>
              <a:rPr lang="en-US" sz="3600" b="1" dirty="0">
                <a:sym typeface="Symbol" panose="05050102010706020507" pitchFamily="18" charset="2"/>
              </a:rPr>
              <a:t>Distinguishable Start Signal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22" y="1102852"/>
            <a:ext cx="8363824" cy="5108168"/>
          </a:xfrm>
        </p:spPr>
        <p:txBody>
          <a:bodyPr>
            <a:normAutofit/>
          </a:bodyPr>
          <a:lstStyle/>
          <a:p>
            <a:r>
              <a:rPr lang="en-US" dirty="0"/>
              <a:t>Positron plus annihilation</a:t>
            </a:r>
          </a:p>
          <a:p>
            <a:pPr lvl="1"/>
            <a:r>
              <a:rPr lang="en-US" dirty="0"/>
              <a:t>large single cell (or two), small halo (0.1-1.0 MeV total), in that time order</a:t>
            </a:r>
          </a:p>
          <a:p>
            <a:pPr lvl="1"/>
            <a:r>
              <a:rPr lang="en-US" dirty="0"/>
              <a:t>rejects most gammas </a:t>
            </a:r>
            <a:r>
              <a:rPr lang="en-US" sz="1700" dirty="0"/>
              <a:t>(primary reduction via passive shielding when close to reactor)</a:t>
            </a:r>
          </a:p>
          <a:p>
            <a:pPr lvl="2"/>
            <a:r>
              <a:rPr lang="en-US" dirty="0"/>
              <a:t>single Compton within detector with no halo</a:t>
            </a:r>
          </a:p>
          <a:p>
            <a:pPr lvl="2"/>
            <a:r>
              <a:rPr lang="en-US" dirty="0"/>
              <a:t>multiple Compton within detector with too large a halo</a:t>
            </a:r>
          </a:p>
          <a:p>
            <a:pPr lvl="2"/>
            <a:r>
              <a:rPr lang="en-US" dirty="0"/>
              <a:t>single P.E. effect with no halo</a:t>
            </a:r>
          </a:p>
          <a:p>
            <a:pPr lvl="1"/>
            <a:r>
              <a:rPr lang="en-US" dirty="0"/>
              <a:t>rejects most cosmogenic backgrounds</a:t>
            </a:r>
          </a:p>
          <a:p>
            <a:pPr lvl="2"/>
            <a:r>
              <a:rPr lang="en-US" dirty="0"/>
              <a:t>pulse-shape discrimination rejects fast neutrons</a:t>
            </a:r>
          </a:p>
          <a:p>
            <a:pPr lvl="2"/>
            <a:r>
              <a:rPr lang="en-US" baseline="30000" dirty="0"/>
              <a:t>9</a:t>
            </a:r>
            <a:r>
              <a:rPr lang="en-US" dirty="0"/>
              <a:t>Li, </a:t>
            </a:r>
            <a:r>
              <a:rPr lang="en-US" baseline="30000" dirty="0"/>
              <a:t>8</a:t>
            </a:r>
            <a:r>
              <a:rPr lang="en-US" dirty="0"/>
              <a:t>He are </a:t>
            </a:r>
            <a:r>
              <a:rPr lang="en-US" dirty="0">
                <a:sym typeface="Symbol" panose="05050102010706020507" pitchFamily="18" charset="2"/>
              </a:rPr>
              <a:t></a:t>
            </a:r>
            <a:r>
              <a:rPr lang="en-US" baseline="30000" dirty="0">
                <a:sym typeface="Symbol" panose="05050102010706020507" pitchFamily="18" charset="2"/>
              </a:rPr>
              <a:t></a:t>
            </a:r>
            <a:r>
              <a:rPr lang="en-US" dirty="0"/>
              <a:t> emitters with no annihilation halo</a:t>
            </a:r>
          </a:p>
          <a:p>
            <a:pPr lvl="1"/>
            <a:r>
              <a:rPr lang="en-US" dirty="0"/>
              <a:t>pair production reduced by primary shielding and statistically by directionality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30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Systematics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1600200"/>
            <a:ext cx="893298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/>
              <a:t>Precision</a:t>
            </a:r>
            <a:r>
              <a:rPr lang="en-US" dirty="0"/>
              <a:t> wall-free isotropic segmentation</a:t>
            </a:r>
          </a:p>
          <a:p>
            <a:pPr lvl="1"/>
            <a:r>
              <a:rPr lang="en-US" dirty="0"/>
              <a:t>uniquely allows digital ratios to benchmark detector response</a:t>
            </a:r>
          </a:p>
          <a:p>
            <a:pPr lvl="1"/>
            <a:r>
              <a:rPr lang="en-US" dirty="0"/>
              <a:t>critical when trying to</a:t>
            </a:r>
            <a:br>
              <a:rPr lang="en-US" dirty="0"/>
            </a:br>
            <a:r>
              <a:rPr lang="en-US" b="1" i="1" dirty="0"/>
              <a:t>quantify</a:t>
            </a:r>
            <a:r>
              <a:rPr lang="en-US" dirty="0"/>
              <a:t> spectral</a:t>
            </a:r>
            <a:br>
              <a:rPr lang="en-US" dirty="0"/>
            </a:br>
            <a:r>
              <a:rPr lang="en-US" dirty="0"/>
              <a:t>features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Readily Movable</a:t>
            </a:r>
          </a:p>
          <a:p>
            <a:pPr lvl="1"/>
            <a:r>
              <a:rPr lang="en-US" dirty="0"/>
              <a:t>allows multiple baselines on short time-scale</a:t>
            </a:r>
          </a:p>
          <a:p>
            <a:pPr lvl="1"/>
            <a:r>
              <a:rPr lang="en-US" dirty="0"/>
              <a:t>allows easy transport to multiple reactor sites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446" y="2559448"/>
            <a:ext cx="4445244" cy="2400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091" y="3238905"/>
            <a:ext cx="1532386" cy="104151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775939" y="3759200"/>
            <a:ext cx="773152" cy="4611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542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0" y="2028285"/>
            <a:ext cx="1912079" cy="1782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59" y="3991495"/>
            <a:ext cx="1383990" cy="927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16" y="2028285"/>
            <a:ext cx="2376115" cy="178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12" y="2028285"/>
            <a:ext cx="1103196" cy="178208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96161" y="3376007"/>
            <a:ext cx="129078" cy="199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CN" altLang="en-US" sz="1350">
              <a:solidFill>
                <a:prstClr val="white"/>
              </a:solidFill>
              <a:latin typeface="Tw Cen MT" panose="020B0602020104020603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6051" y="3991495"/>
            <a:ext cx="35392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CN" sz="1350">
                <a:solidFill>
                  <a:prstClr val="white"/>
                </a:solidFill>
                <a:latin typeface="Tw Cen MT" panose="020B0602020104020603"/>
                <a:ea typeface="宋体" panose="02010600030101010101" pitchFamily="2" charset="-122"/>
              </a:rPr>
              <a:t>Every cube has some small dots on it as spacer to creat air gap between each cube. These dots are made by cutting from a strip of vm-2000 with double sided tape already on one side. </a:t>
            </a:r>
          </a:p>
          <a:p>
            <a:pPr defTabSz="342900"/>
            <a:endParaRPr lang="en-US" altLang="zh-CN" sz="1350">
              <a:solidFill>
                <a:prstClr val="white"/>
              </a:solidFill>
              <a:latin typeface="Tw Cen MT" panose="020B0602020104020603"/>
              <a:ea typeface="宋体" panose="02010600030101010101" pitchFamily="2" charset="-122"/>
            </a:endParaRPr>
          </a:p>
          <a:p>
            <a:pPr defTabSz="342900"/>
            <a:r>
              <a:rPr lang="en-US" altLang="zh-CN" sz="1350">
                <a:solidFill>
                  <a:prstClr val="white"/>
                </a:solidFill>
                <a:latin typeface="Tw Cen MT" panose="020B0602020104020603"/>
                <a:ea typeface="宋体" panose="02010600030101010101" pitchFamily="2" charset="-122"/>
              </a:rPr>
              <a:t>Enough gap for total internal reflection is checked by aligning cubes vertically together and checking whether there is Newton ring or not.</a:t>
            </a:r>
            <a:endParaRPr lang="zh-CN" altLang="en-US" sz="1350">
              <a:solidFill>
                <a:prstClr val="white"/>
              </a:solidFill>
              <a:latin typeface="Tw Cen MT" panose="020B0602020104020603"/>
              <a:ea typeface="宋体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095" y="1302913"/>
            <a:ext cx="4687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altLang="zh-CN" sz="2100" b="1">
                <a:ln/>
                <a:solidFill>
                  <a:srgbClr val="FFFF00"/>
                </a:solidFill>
                <a:latin typeface="Tw Cen MT" panose="020B0602020104020603"/>
                <a:ea typeface="宋体" panose="02010600030101010101" pitchFamily="2" charset="-122"/>
              </a:rPr>
              <a:t>NuLat detector assembly – Spacer dot</a:t>
            </a:r>
            <a:endParaRPr lang="en-US" altLang="zh-CN" sz="2100" b="1" dirty="0">
              <a:ln/>
              <a:solidFill>
                <a:srgbClr val="FFFF00"/>
              </a:solidFill>
              <a:latin typeface="Tw Cen MT" panose="020B0602020104020603"/>
              <a:ea typeface="宋体" panose="02010600030101010101" pitchFamily="2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45568" t="47717" r="15171" b="22014"/>
          <a:stretch/>
        </p:blipFill>
        <p:spPr>
          <a:xfrm>
            <a:off x="3320989" y="4864256"/>
            <a:ext cx="633620" cy="5739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360701" y="3475759"/>
            <a:ext cx="1247204" cy="1630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45346" y="5585817"/>
            <a:ext cx="578317" cy="273844"/>
          </a:xfrm>
        </p:spPr>
        <p:txBody>
          <a:bodyPr/>
          <a:lstStyle/>
          <a:p>
            <a:pPr defTabSz="342900"/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46</a:t>
            </a:fld>
            <a:r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t>/74</a:t>
            </a:r>
            <a:endParaRPr lang="en-US" sz="1050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4061998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8" y="3967354"/>
            <a:ext cx="2219726" cy="1676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34" y="1942817"/>
            <a:ext cx="2221652" cy="167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85" y="3970400"/>
            <a:ext cx="2231706" cy="16732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492" y="1050325"/>
            <a:ext cx="56973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n-US" altLang="zh-CN" sz="2100" b="1">
                <a:ln/>
                <a:solidFill>
                  <a:srgbClr val="FFFF00"/>
                </a:solidFill>
                <a:latin typeface="Tw Cen MT" panose="020B0602020104020603"/>
                <a:ea typeface="宋体" panose="02010600030101010101" pitchFamily="2" charset="-122"/>
              </a:rPr>
              <a:t>NuLat detector assembly – Cube assembly</a:t>
            </a:r>
            <a:endParaRPr lang="en-US" altLang="zh-CN" sz="2100" b="1" dirty="0">
              <a:ln/>
              <a:solidFill>
                <a:srgbClr val="FFFF00"/>
              </a:solidFill>
              <a:latin typeface="Tw Cen MT" panose="020B0602020104020603"/>
              <a:ea typeface="宋体" panose="02010600030101010101" pitchFamily="2" charset="-12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21591" y="5369847"/>
            <a:ext cx="578317" cy="273844"/>
          </a:xfrm>
        </p:spPr>
        <p:txBody>
          <a:bodyPr/>
          <a:lstStyle/>
          <a:p>
            <a:pPr defTabSz="342900"/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47</a:t>
            </a:fld>
            <a:r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t>/74</a:t>
            </a:r>
            <a:endParaRPr lang="en-US" sz="1050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</p:spTree>
    <p:extLst>
      <p:ext uri="{BB962C8B-B14F-4D97-AF65-F5344CB8AC3E}">
        <p14:creationId xmlns:p14="http://schemas.microsoft.com/office/powerpoint/2010/main" val="1648997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0" y="1906691"/>
            <a:ext cx="2522141" cy="1510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57" y="1913365"/>
            <a:ext cx="1652602" cy="2201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0" y="3829375"/>
            <a:ext cx="1487091" cy="2184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15" y="1913366"/>
            <a:ext cx="1295447" cy="969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15" y="3066150"/>
            <a:ext cx="1295447" cy="10489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9340" y="4431853"/>
            <a:ext cx="42918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CN" sz="1350">
                <a:solidFill>
                  <a:prstClr val="white"/>
                </a:solidFill>
                <a:latin typeface="Tw Cen MT" panose="020B0602020104020603"/>
                <a:ea typeface="宋体" panose="02010600030101010101" pitchFamily="2" charset="-122"/>
              </a:rPr>
              <a:t>Light guide is designed to increase light collection from square shape scintillator to circular photo cathode.</a:t>
            </a:r>
          </a:p>
          <a:p>
            <a:pPr defTabSz="342900"/>
            <a:r>
              <a:rPr lang="en-US" altLang="zh-CN" sz="1350">
                <a:solidFill>
                  <a:prstClr val="white"/>
                </a:solidFill>
                <a:latin typeface="Tw Cen MT" panose="020B0602020104020603"/>
                <a:ea typeface="宋体" panose="02010600030101010101" pitchFamily="2" charset="-122"/>
              </a:rPr>
              <a:t>A small frame was made to help assemble PMT with light guide to keep the mounting centered and solid.</a:t>
            </a:r>
            <a:endParaRPr lang="zh-CN" altLang="en-US" sz="1350">
              <a:solidFill>
                <a:prstClr val="white"/>
              </a:solidFill>
              <a:latin typeface="Tw Cen MT" panose="020B0602020104020603"/>
              <a:ea typeface="宋体" panose="02010600030101010101" pitchFamily="2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81226" y="5441156"/>
            <a:ext cx="578317" cy="273844"/>
          </a:xfrm>
        </p:spPr>
        <p:txBody>
          <a:bodyPr/>
          <a:lstStyle/>
          <a:p>
            <a:pPr defTabSz="342900"/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48</a:t>
            </a:fld>
            <a:r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t>/74</a:t>
            </a:r>
            <a:endParaRPr lang="en-US" sz="1050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3401" y="1112225"/>
            <a:ext cx="70027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altLang="zh-CN" sz="2100" b="1">
                <a:ln/>
                <a:solidFill>
                  <a:srgbClr val="FFFF00"/>
                </a:solidFill>
                <a:latin typeface="Tw Cen MT" panose="020B0602020104020603"/>
                <a:ea typeface="宋体" panose="02010600030101010101" pitchFamily="2" charset="-122"/>
              </a:rPr>
              <a:t>NuLat detector assembly – light guide coupling with PMT</a:t>
            </a:r>
            <a:endParaRPr lang="en-US" altLang="zh-CN" sz="2100" b="1" dirty="0">
              <a:ln/>
              <a:solidFill>
                <a:srgbClr val="FFFF00"/>
              </a:solidFill>
              <a:latin typeface="Tw Cen MT" panose="020B0602020104020603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9885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4615" y="1482751"/>
            <a:ext cx="2649681" cy="2113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457" y="3782988"/>
            <a:ext cx="3037496" cy="19060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4385" y="1885718"/>
            <a:ext cx="1319913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n-US" altLang="zh-CN" sz="2100" b="1" dirty="0">
                <a:ln w="22225">
                  <a:solidFill>
                    <a:srgbClr val="54BCDF"/>
                  </a:solidFill>
                  <a:prstDash val="solid"/>
                </a:ln>
                <a:solidFill>
                  <a:srgbClr val="54BCDF">
                    <a:lumMod val="40000"/>
                    <a:lumOff val="60000"/>
                  </a:srgbClr>
                </a:solidFill>
                <a:latin typeface="Tw Cen MT" panose="020B0602020104020603"/>
                <a:ea typeface="宋体" panose="02010600030101010101" pitchFamily="2" charset="-122"/>
              </a:rPr>
              <a:t>Blue Side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62286" y="3586780"/>
            <a:ext cx="1541128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n-US" altLang="zh-CN" sz="2100" b="1" dirty="0">
                <a:ln w="22225">
                  <a:solidFill>
                    <a:srgbClr val="54BCDF"/>
                  </a:solidFill>
                  <a:prstDash val="solid"/>
                </a:ln>
                <a:solidFill>
                  <a:srgbClr val="00B050"/>
                </a:solidFill>
                <a:latin typeface="Tw Cen MT" panose="020B0602020104020603"/>
                <a:ea typeface="宋体" panose="02010600030101010101" pitchFamily="2" charset="-122"/>
              </a:rPr>
              <a:t>Green Side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80833" y="1955156"/>
            <a:ext cx="1723870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n-US" altLang="zh-CN" sz="2100" b="1" dirty="0">
                <a:ln w="22225">
                  <a:solidFill>
                    <a:srgbClr val="54BCDF"/>
                  </a:solidFill>
                  <a:prstDash val="solid"/>
                </a:ln>
                <a:solidFill>
                  <a:srgbClr val="FFC000"/>
                </a:solidFill>
                <a:latin typeface="Tw Cen MT" panose="020B0602020104020603"/>
                <a:ea typeface="宋体" panose="02010600030101010101" pitchFamily="2" charset="-122"/>
              </a:rPr>
              <a:t>Orange Side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970117" y="2197678"/>
            <a:ext cx="3061161" cy="24190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622272" y="3494463"/>
            <a:ext cx="2687088" cy="1359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942705" y="2278133"/>
            <a:ext cx="3765666" cy="24375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42767" y="5336796"/>
            <a:ext cx="578317" cy="273844"/>
          </a:xfrm>
        </p:spPr>
        <p:txBody>
          <a:bodyPr/>
          <a:lstStyle/>
          <a:p>
            <a:pPr defTabSz="342900"/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pPr defTabSz="342900"/>
              <a:t>49</a:t>
            </a:fld>
            <a:r>
              <a:rPr lang="en-US" sz="1050">
                <a:solidFill>
                  <a:prstClr val="white">
                    <a:tint val="75000"/>
                  </a:prstClr>
                </a:solidFill>
                <a:latin typeface="Tw Cen MT" panose="020B0602020104020603"/>
              </a:rPr>
              <a:t>/74</a:t>
            </a:r>
            <a:endParaRPr lang="en-US" sz="1050" dirty="0">
              <a:solidFill>
                <a:prstClr val="white">
                  <a:tint val="75000"/>
                </a:prstClr>
              </a:solidFill>
              <a:latin typeface="Tw Cen MT" panose="020B060202010402060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350" y="966441"/>
            <a:ext cx="7482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altLang="zh-CN" sz="2400" b="1">
                <a:ln/>
                <a:solidFill>
                  <a:srgbClr val="FFFF00"/>
                </a:solidFill>
                <a:latin typeface="Tw Cen MT" panose="020B0602020104020603"/>
                <a:ea typeface="宋体" panose="02010600030101010101" pitchFamily="2" charset="-122"/>
              </a:rPr>
              <a:t>NuLat detector assembly – finished version</a:t>
            </a:r>
            <a:endParaRPr lang="en-US" altLang="zh-CN" sz="2400" b="1" dirty="0">
              <a:ln/>
              <a:solidFill>
                <a:srgbClr val="FFFF00"/>
              </a:solidFill>
              <a:latin typeface="Tw Cen MT" panose="020B0602020104020603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50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sun_eithe_981211_big"/>
          <p:cNvPicPr>
            <a:picLocks noChangeAspect="1" noChangeArrowheads="1"/>
          </p:cNvPicPr>
          <p:nvPr/>
        </p:nvPicPr>
        <p:blipFill>
          <a:blip r:embed="rId3" cstate="print"/>
          <a:srcRect l="1315"/>
          <a:stretch>
            <a:fillRect/>
          </a:stretch>
        </p:blipFill>
        <p:spPr bwMode="auto">
          <a:xfrm>
            <a:off x="457180" y="838200"/>
            <a:ext cx="5562600" cy="5780088"/>
          </a:xfrm>
          <a:prstGeom prst="rect">
            <a:avLst/>
          </a:prstGeom>
          <a:noFill/>
        </p:spPr>
      </p:pic>
      <p:pic>
        <p:nvPicPr>
          <p:cNvPr id="114693" name="Picture 5" descr="ppch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80" y="1585119"/>
            <a:ext cx="5486400" cy="4286250"/>
          </a:xfrm>
          <a:prstGeom prst="rect">
            <a:avLst/>
          </a:prstGeom>
          <a:noFill/>
        </p:spPr>
      </p:pic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990580" y="2286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He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sym typeface="Wingdings" pitchFamily="2" charset="2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(+2e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+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+ 2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n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114695" name="Picture 7" descr="CNO_Cyc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3067" y="1541016"/>
            <a:ext cx="2895600" cy="2763838"/>
          </a:xfrm>
          <a:prstGeom prst="rect">
            <a:avLst/>
          </a:prstGeom>
          <a:noFill/>
        </p:spPr>
      </p:pic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6095980" y="533400"/>
            <a:ext cx="2895600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CNO chain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N,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O,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F neutrinos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3067" y="4393384"/>
            <a:ext cx="2895600" cy="22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6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757" y="1234464"/>
            <a:ext cx="6400800" cy="1752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VT: Hardware, air-gap windows, DAQ, Analysis</a:t>
            </a:r>
          </a:p>
        </p:txBody>
      </p:sp>
    </p:spTree>
    <p:extLst>
      <p:ext uri="{BB962C8B-B14F-4D97-AF65-F5344CB8AC3E}">
        <p14:creationId xmlns:p14="http://schemas.microsoft.com/office/powerpoint/2010/main" val="430733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18" y="857"/>
            <a:ext cx="8733333" cy="6857143"/>
          </a:xfrm>
          <a:prstGeom prst="rect">
            <a:avLst/>
          </a:prstGeom>
        </p:spPr>
      </p:pic>
      <p:sp>
        <p:nvSpPr>
          <p:cNvPr id="2" name="WordArt 103"/>
          <p:cNvSpPr>
            <a:spLocks noChangeArrowheads="1" noChangeShapeType="1" noTextEdit="1"/>
          </p:cNvSpPr>
          <p:nvPr/>
        </p:nvSpPr>
        <p:spPr bwMode="auto">
          <a:xfrm>
            <a:off x="681360" y="417251"/>
            <a:ext cx="8189652" cy="1251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2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bevelT w="38100" h="38100"/>
              <a:extrusionClr>
                <a:srgbClr val="FFFFFF"/>
              </a:extrusion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charset="2"/>
              </a:rPr>
              <a:t>  </a:t>
            </a:r>
            <a:r>
              <a:rPr kumimoji="0" lang="en-US" sz="40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STAR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6026" y="2086253"/>
            <a:ext cx="8540319" cy="1573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Green Energy-Multiplier</a:t>
            </a:r>
            <a:b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Safe-Technology for Alternative Reactors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956" y="6150114"/>
            <a:ext cx="5996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Virginia Tech, May 18, 2018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24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/>
            </p:nvGraphicFramePr>
            <p:xfrm>
              <a:off x="2549092" y="3989851"/>
              <a:ext cx="3995798" cy="175260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12061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778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17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Source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Energy density (MJ/Kg)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Ratio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Uranium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80,620,000</a:t>
                          </a:r>
                          <a:endParaRPr lang="en-US" dirty="0">
                            <a:solidFill>
                              <a:prstClr val="black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prstClr val="black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Diesel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4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6336433"/>
                  </p:ext>
                </p:extLst>
              </p:nvPr>
            </p:nvGraphicFramePr>
            <p:xfrm>
              <a:off x="2549092" y="3989851"/>
              <a:ext cx="3995798" cy="1752600"/>
            </p:xfrm>
            <a:graphic>
              <a:graphicData uri="http://schemas.openxmlformats.org/drawingml/2006/table">
                <a:tbl>
                  <a:tblPr firstRow="1" bandRow="1">
                    <a:tableStyleId>{10A1B5D5-9B99-4C35-A422-299274C87663}</a:tableStyleId>
                  </a:tblPr>
                  <a:tblGrid>
                    <a:gridCol w="120616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778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17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Source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Energy density (MJ/Kg)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Ratio 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Uranium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80,620,000</a:t>
                          </a:r>
                          <a:endParaRPr lang="en-US" dirty="0" smtClean="0">
                            <a:solidFill>
                              <a:prstClr val="black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prstClr val="black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Diesel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48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59016" t="-281967" r="-1093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Coal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59016" t="-381967" r="-1093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643180" y="6327315"/>
            <a:ext cx="796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new approach for clean civilian nuclear energy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3180" y="229501"/>
            <a:ext cx="833417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Current ‘unlimited’, harnessed, energy sources:</a:t>
            </a:r>
            <a:b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solar, wind, fossil, and nuclear.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alone has small mass,</a:t>
            </a:r>
            <a:b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high energy density,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small waste mass,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high capacity factor,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and produces no greenhouse gasses.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6662" y="811031"/>
            <a:ext cx="1557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 sources: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Solar (1.3%), Wind (6.5%), Hydro (7.5%), Fossil (63%), Nuclear (20%)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33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7872" y="283365"/>
            <a:ext cx="819681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Responsive to VT’s Destination Area Common Theme: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…the equitable distribution and availability of physical safety and well-being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access to crucial material and social resources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throughout the world’s diverse communities.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Intelligent Infrastructure for Human-Centered Communities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Security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and Decisions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Systems Science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872" y="5270015"/>
            <a:ext cx="7833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“We must harness the power of nuclear energy on behalf of our efforts to combat climate change, and to advance peace opportunity for all people”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Barack Obama</a:t>
            </a:r>
          </a:p>
        </p:txBody>
      </p:sp>
    </p:spTree>
    <p:extLst>
      <p:ext uri="{BB962C8B-B14F-4D97-AF65-F5344CB8AC3E}">
        <p14:creationId xmlns:p14="http://schemas.microsoft.com/office/powerpoint/2010/main" val="3894985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"/>
          <p:cNvSpPr txBox="1">
            <a:spLocks noChangeArrowheads="1"/>
          </p:cNvSpPr>
          <p:nvPr/>
        </p:nvSpPr>
        <p:spPr>
          <a:xfrm>
            <a:off x="661852" y="101945"/>
            <a:ext cx="7696200" cy="90242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Fission Chain Reaction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20903" y="3377189"/>
                <a:ext cx="7498080" cy="66749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𝑓𝑖𝑠𝑠𝑖𝑜𝑛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𝑛𝑒𝑢𝑡𝑟𝑜𝑛𝑠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𝑜𝑛𝑒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𝑔𝑒𝑛𝑒𝑟𝑎𝑡𝑖𝑜𝑛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𝑓𝑖𝑠𝑠𝑖𝑜𝑛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𝑛𝑒𝑢𝑡𝑟𝑜𝑛𝑠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𝑡h𝑒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𝑝𝑟𝑒𝑐𝑒𝑒𝑑𝑖𝑛𝑔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𝑔𝑒𝑛𝑒𝑟𝑎𝑡𝑖𝑜𝑛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03" y="3377189"/>
                <a:ext cx="7498080" cy="66749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20903" y="4569910"/>
          <a:ext cx="342338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r>
                        <a:rPr lang="en-US" dirty="0"/>
                        <a:t>Reactor</a:t>
                      </a:r>
                      <a:r>
                        <a:rPr lang="en-US" baseline="0" dirty="0"/>
                        <a:t> Physics Condition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Super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-Critical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&gt;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Critical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Sub-Critical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&lt;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04109" y="295014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1852" y="1154413"/>
            <a:ext cx="7927780" cy="1911354"/>
            <a:chOff x="491203" y="1156328"/>
            <a:chExt cx="7927780" cy="1911354"/>
          </a:xfrm>
        </p:grpSpPr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9052" y="1772282"/>
              <a:ext cx="2356526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6467"/>
            <a:stretch>
              <a:fillRect/>
            </a:stretch>
          </p:blipFill>
          <p:spPr bwMode="auto">
            <a:xfrm>
              <a:off x="5767252" y="1772282"/>
              <a:ext cx="2204126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387909" y="1165241"/>
                  <a:ext cx="203107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+mn-ea"/>
                      <a:cs typeface="+mn-cs"/>
                    </a:rPr>
                    <a:t>n’th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+mn-ea"/>
                      <a:cs typeface="+mn-cs"/>
                    </a:rPr>
                    <a:t> generation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sup>
                        </m:sSup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909" y="1165241"/>
                  <a:ext cx="2031074" cy="6463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703" t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ight Arrow 4"/>
            <p:cNvSpPr/>
            <p:nvPr/>
          </p:nvSpPr>
          <p:spPr>
            <a:xfrm>
              <a:off x="3692978" y="2271563"/>
              <a:ext cx="551763" cy="2162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153714" y="1156328"/>
                  <a:ext cx="1853695" cy="669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+mn-ea"/>
                      <a:cs typeface="+mn-cs"/>
                    </a:rPr>
                    <a:t>1</a:t>
                  </a:r>
                  <a:r>
                    <a:rPr kumimoji="0" lang="en-US" sz="1800" b="0" i="1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+mn-ea"/>
                      <a:cs typeface="+mn-cs"/>
                    </a:rPr>
                    <a:t>st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+mn-ea"/>
                      <a:cs typeface="+mn-cs"/>
                    </a:rPr>
                    <a:t> generation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714" y="1156328"/>
                  <a:ext cx="1853695" cy="66999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632" t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ight Arrow 15"/>
            <p:cNvSpPr/>
            <p:nvPr/>
          </p:nvSpPr>
          <p:spPr>
            <a:xfrm>
              <a:off x="4442145" y="2289213"/>
              <a:ext cx="551763" cy="2162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135166" y="2269959"/>
              <a:ext cx="551763" cy="2162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91203" y="2050625"/>
                  <a:ext cx="1119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203" y="2050625"/>
                  <a:ext cx="111942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164557" y="4329445"/>
          <a:ext cx="2628900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Worksheet" r:id="rId9" imgW="2629080" imgH="2495497" progId="Excel.Sheet.12">
                  <p:embed/>
                </p:oleObj>
              </mc:Choice>
              <mc:Fallback>
                <p:oleObj name="Worksheet" r:id="rId9" imgW="2629080" imgH="2495497" progId="Excel.Shee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4557" y="4329445"/>
                        <a:ext cx="2628900" cy="249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2279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 txBox="1">
            <a:spLocks/>
          </p:cNvSpPr>
          <p:nvPr/>
        </p:nvSpPr>
        <p:spPr>
          <a:xfrm>
            <a:off x="365789" y="101239"/>
            <a:ext cx="8839200" cy="90630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STAR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Accelerator-Driven (Subcritical)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Molten-Salt Fueled Reactor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887" y="1480394"/>
            <a:ext cx="8975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subcritical reactor needs an external neutron source: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accelerator generates the needed neutrons</a:t>
            </a:r>
          </a:p>
        </p:txBody>
      </p:sp>
      <p:grpSp>
        <p:nvGrpSpPr>
          <p:cNvPr id="8" name="Group 7"/>
          <p:cNvGrpSpPr/>
          <p:nvPr/>
        </p:nvGrpSpPr>
        <p:grpSpPr>
          <a:xfrm rot="5400000">
            <a:off x="2541636" y="3026435"/>
            <a:ext cx="3927718" cy="2097929"/>
            <a:chOff x="1089283" y="1946017"/>
            <a:chExt cx="5737914" cy="2805381"/>
          </a:xfrm>
        </p:grpSpPr>
        <p:sp>
          <p:nvSpPr>
            <p:cNvPr id="3" name="Right Arrow 2"/>
            <p:cNvSpPr/>
            <p:nvPr/>
          </p:nvSpPr>
          <p:spPr>
            <a:xfrm>
              <a:off x="1756143" y="3129769"/>
              <a:ext cx="2146433" cy="413887"/>
            </a:xfrm>
            <a:prstGeom prst="rightArrow">
              <a:avLst/>
            </a:prstGeom>
            <a:gradFill>
              <a:gsLst>
                <a:gs pos="0">
                  <a:srgbClr val="FF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0012" t="21601" b="30845"/>
            <a:stretch/>
          </p:blipFill>
          <p:spPr bwMode="auto">
            <a:xfrm rot="5400000">
              <a:off x="4807943" y="3981823"/>
              <a:ext cx="923129" cy="61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0012" t="21601" b="30845"/>
            <a:stretch/>
          </p:blipFill>
          <p:spPr bwMode="auto">
            <a:xfrm rot="5400000">
              <a:off x="4185065" y="3942616"/>
              <a:ext cx="923129" cy="61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0012" t="21601" b="30845"/>
            <a:stretch/>
          </p:blipFill>
          <p:spPr bwMode="auto">
            <a:xfrm rot="5400000">
              <a:off x="5423960" y="3981824"/>
              <a:ext cx="923130" cy="61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0012" t="21601" b="30845"/>
            <a:stretch/>
          </p:blipFill>
          <p:spPr bwMode="auto">
            <a:xfrm rot="16200000">
              <a:off x="4673214" y="2148380"/>
              <a:ext cx="942330" cy="61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0012" t="21601" b="30845"/>
            <a:stretch/>
          </p:blipFill>
          <p:spPr bwMode="auto">
            <a:xfrm rot="16200000">
              <a:off x="4050336" y="2109173"/>
              <a:ext cx="942330" cy="61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60012" t="21601" b="30845"/>
            <a:stretch/>
          </p:blipFill>
          <p:spPr bwMode="auto">
            <a:xfrm rot="16200000">
              <a:off x="5289231" y="2148381"/>
              <a:ext cx="942330" cy="61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lowchart: Direct Access Storage 3"/>
            <p:cNvSpPr/>
            <p:nvPr/>
          </p:nvSpPr>
          <p:spPr>
            <a:xfrm>
              <a:off x="3920368" y="2498534"/>
              <a:ext cx="2906829" cy="1578543"/>
            </a:xfrm>
            <a:prstGeom prst="flowChartMagneticDrum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89283" y="1985225"/>
              <a:ext cx="2746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 of accelerated Protons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05495" y="3129769"/>
              <a:ext cx="1254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</a:t>
              </a:r>
            </a:p>
          </p:txBody>
        </p:sp>
      </p:grpSp>
      <p:sp>
        <p:nvSpPr>
          <p:cNvPr id="13" name="Flowchart: Magnetic Disk 12"/>
          <p:cNvSpPr/>
          <p:nvPr/>
        </p:nvSpPr>
        <p:spPr>
          <a:xfrm>
            <a:off x="2473693" y="3902549"/>
            <a:ext cx="4196614" cy="2584876"/>
          </a:xfrm>
          <a:prstGeom prst="flowChartMagneticDisk">
            <a:avLst/>
          </a:prstGeom>
          <a:solidFill>
            <a:schemeClr val="accent2">
              <a:lumMod val="60000"/>
              <a:lumOff val="4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634" y="6051436"/>
            <a:ext cx="18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Molten-Salt fuel</a:t>
            </a:r>
          </a:p>
        </p:txBody>
      </p:sp>
    </p:spTree>
    <p:extLst>
      <p:ext uri="{BB962C8B-B14F-4D97-AF65-F5344CB8AC3E}">
        <p14:creationId xmlns:p14="http://schemas.microsoft.com/office/powerpoint/2010/main" val="3995053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917" y="272100"/>
            <a:ext cx="7510574" cy="2899954"/>
          </a:xfrm>
        </p:spPr>
        <p:txBody>
          <a:bodyPr>
            <a:noAutofit/>
          </a:bodyPr>
          <a:lstStyle/>
          <a:p>
            <a:pPr algn="ctr"/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Has this been tried before?</a:t>
            </a:r>
            <a:br>
              <a:rPr lang="en-US" sz="28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br>
              <a:rPr lang="en-US" sz="1800" dirty="0"/>
            </a:br>
            <a:r>
              <a:rPr lang="en-US" sz="2800" b="1" dirty="0"/>
              <a:t>Accelerator Transmutation of </a:t>
            </a:r>
            <a:r>
              <a:rPr lang="en-US" sz="2800" b="1" i="1" dirty="0">
                <a:solidFill>
                  <a:srgbClr val="C00000"/>
                </a:solidFill>
              </a:rPr>
              <a:t>Waste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/>
              <a:t>(ATW)</a:t>
            </a:r>
            <a:br>
              <a:rPr lang="en-US" sz="2800" b="1" dirty="0"/>
            </a:br>
            <a:r>
              <a:rPr lang="en-US" sz="1800" dirty="0"/>
              <a:t>1991-2007 DOE development program at LANL </a:t>
            </a:r>
            <a:r>
              <a:rPr lang="en-US" sz="1800" dirty="0">
                <a:solidFill>
                  <a:srgbClr val="C00000"/>
                </a:solidFill>
              </a:rPr>
              <a:t>(~$280M/</a:t>
            </a:r>
            <a:r>
              <a:rPr lang="en-US" sz="1800" dirty="0" err="1">
                <a:solidFill>
                  <a:srgbClr val="C00000"/>
                </a:solidFill>
              </a:rPr>
              <a:t>yr</a:t>
            </a:r>
            <a:r>
              <a:rPr lang="en-US" sz="1800" dirty="0">
                <a:solidFill>
                  <a:srgbClr val="C00000"/>
                </a:solidFill>
              </a:rPr>
              <a:t>)</a:t>
            </a:r>
            <a:br>
              <a:rPr lang="en-US" sz="1800" dirty="0">
                <a:solidFill>
                  <a:srgbClr val="C00000"/>
                </a:solidFill>
              </a:rPr>
            </a:b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28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“Energy Amplifier”</a:t>
            </a:r>
            <a:br>
              <a:rPr lang="en-US" sz="2800" b="1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800" dirty="0"/>
              <a:t>Carlo </a:t>
            </a:r>
            <a:r>
              <a:rPr lang="en-US" sz="1800" dirty="0" err="1"/>
              <a:t>Rubia</a:t>
            </a:r>
            <a:r>
              <a:rPr lang="en-US" sz="1800" dirty="0"/>
              <a:t> (Nobel Laureate) Science 1993</a:t>
            </a:r>
            <a:br>
              <a:rPr lang="en-US" sz="1800" dirty="0"/>
            </a:br>
            <a:r>
              <a:rPr lang="en-US" sz="1800" dirty="0"/>
              <a:t>(using Bowman ideas at LANL)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08917" y="4380712"/>
          <a:ext cx="8235083" cy="1336915"/>
        </p:xfrm>
        <a:graphic>
          <a:graphicData uri="http://schemas.openxmlformats.org/drawingml/2006/table">
            <a:tbl>
              <a:tblPr firstRow="1" firstCol="1" bandRow="1"/>
              <a:tblGrid>
                <a:gridCol w="1630893">
                  <a:extLst>
                    <a:ext uri="{9D8B030D-6E8A-4147-A177-3AD203B41FA5}">
                      <a16:colId xmlns:a16="http://schemas.microsoft.com/office/drawing/2014/main" val="1368529497"/>
                    </a:ext>
                  </a:extLst>
                </a:gridCol>
                <a:gridCol w="6604190">
                  <a:extLst>
                    <a:ext uri="{9D8B030D-6E8A-4147-A177-3AD203B41FA5}">
                      <a16:colId xmlns:a16="http://schemas.microsoft.com/office/drawing/2014/main" val="926241228"/>
                    </a:ext>
                  </a:extLst>
                </a:gridCol>
              </a:tblGrid>
              <a:tr h="1336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cited</a:t>
                      </a:r>
                      <a:b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concerns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accelerators</a:t>
                      </a:r>
                      <a:r>
                        <a:rPr lang="en-US" sz="2400" baseline="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add</a:t>
                      </a:r>
                      <a:r>
                        <a:rPr lang="en-US" sz="2400" baseline="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complexity &amp; cost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accelerator performance 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(e.g., thermal shock rate)</a:t>
                      </a:r>
                      <a:r>
                        <a:rPr lang="en-US" sz="240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unpredictable licensing</a:t>
                      </a:r>
                      <a:r>
                        <a:rPr lang="en-US" sz="2400" baseline="0" dirty="0">
                          <a:solidFill>
                            <a:srgbClr val="CC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path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087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229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ntent Placeholder 2"/>
          <p:cNvSpPr txBox="1">
            <a:spLocks/>
          </p:cNvSpPr>
          <p:nvPr/>
        </p:nvSpPr>
        <p:spPr>
          <a:xfrm>
            <a:off x="0" y="-62944"/>
            <a:ext cx="8839200" cy="90630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STAR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Molten-Salt Fueled Reactor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99" name="Rectangle 4"/>
          <p:cNvSpPr txBox="1">
            <a:spLocks noChangeArrowheads="1"/>
          </p:cNvSpPr>
          <p:nvPr/>
        </p:nvSpPr>
        <p:spPr>
          <a:xfrm>
            <a:off x="2779226" y="1361148"/>
            <a:ext cx="4349625" cy="6129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Has this been tried before?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0" name="Rectangle 159"/>
          <p:cNvSpPr>
            <a:spLocks noChangeArrowheads="1"/>
          </p:cNvSpPr>
          <p:nvPr/>
        </p:nvSpPr>
        <p:spPr bwMode="auto">
          <a:xfrm>
            <a:off x="6580271" y="5237262"/>
            <a:ext cx="22499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Uranium or Thorium fluorides form eutectic mixture with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salt.</a:t>
            </a: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732" y="2798988"/>
            <a:ext cx="1756476" cy="222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4953" y="3272999"/>
            <a:ext cx="24912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Rectangle 102"/>
          <p:cNvSpPr/>
          <p:nvPr/>
        </p:nvSpPr>
        <p:spPr>
          <a:xfrm>
            <a:off x="1540423" y="6330434"/>
            <a:ext cx="6316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current startups are focused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molten salt reactors.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01138" y="1940994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Proven in 1960’s  ORNL MSRE reactor using Modified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Hastelloy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-N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Ran on fission of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235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U,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239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Pu, 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233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1" y="2790121"/>
            <a:ext cx="1980516" cy="25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42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3579" name="Rectangle 363578"/>
              <p:cNvSpPr/>
              <p:nvPr/>
            </p:nvSpPr>
            <p:spPr>
              <a:xfrm>
                <a:off x="667770" y="371959"/>
                <a:ext cx="8476230" cy="6653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NEW: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merge accelerator and molten-salt fuel,</a:t>
                </a:r>
                <a:b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not as add-ons to existing systems,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but in the </a:t>
                </a:r>
                <a: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original design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Sub-critical buys us: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Highly flexible fuel cycle</a:t>
                </a:r>
              </a:p>
              <a:p>
                <a:pPr marL="1200150" marR="0" lvl="2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removes challenges of maintaining ‘criticality’</a:t>
                </a:r>
              </a:p>
              <a:p>
                <a:pPr marL="1200150" marR="0" lvl="2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 enrichment required; no reprocessing  (just fluorination)</a:t>
                </a:r>
              </a:p>
              <a:p>
                <a:pPr marL="1200150" marR="0" lvl="2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deeper burning of multiple fuels (including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LWR spent fuel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 </a:t>
                </a:r>
                <a:r>
                  <a:rPr kumimoji="0" lang="en-US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WGPu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),</a:t>
                </a:r>
                <a:b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greatly reducing long-lived waste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Intrinsically a safer regime of operation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Economically viable today (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sSup>
                      <m:sSupPr>
                        <m:ctrlP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sup>
                    </m:sSup>
                  </m:oMath>
                </a14:m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reduction of cost to produce neutrons since 60’s)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Molten salt fuel buys us: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Higher temperatures at lower pressures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Lower pressure, easier &amp; cheaper construction, less materials damage</a:t>
                </a:r>
                <a:endPara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 concern about fuel melting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Relieves accelerator ‘trip’ issues (no solid-fuel thermal shock)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On-line refueling &amp; removal of volatile fission products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Homologous target/core design buys us: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Commercially viable performance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Thermal neutron spectrum: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 tolerance for fission products (eliminates need for their removal.) 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3579" name="Rectangle 3635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70" y="371959"/>
                <a:ext cx="8476230" cy="6653553"/>
              </a:xfrm>
              <a:prstGeom prst="rect">
                <a:avLst/>
              </a:prstGeom>
              <a:blipFill>
                <a:blip r:embed="rId3"/>
                <a:stretch>
                  <a:fillRect l="-863" t="-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225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5072063" y="762000"/>
            <a:ext cx="3525837" cy="228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022850" y="762000"/>
            <a:ext cx="211138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storage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7543800" y="6400800"/>
            <a:ext cx="1571625" cy="41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74050" cy="533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Change Paradigm for Nuclear Energy</a:t>
            </a: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8326438" y="914400"/>
            <a:ext cx="352425" cy="1981200"/>
          </a:xfrm>
          <a:prstGeom prst="downArrow">
            <a:avLst>
              <a:gd name="adj1" fmla="val 50000"/>
              <a:gd name="adj2" fmla="val 14054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4114800" y="6019800"/>
            <a:ext cx="4038600" cy="15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4110038" y="5715000"/>
            <a:ext cx="4762" cy="304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5375275" y="2667000"/>
            <a:ext cx="701675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7952604" y="2163762"/>
            <a:ext cx="573088" cy="152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685800" y="4114800"/>
            <a:ext cx="845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>
            <a:off x="6288088" y="1828800"/>
            <a:ext cx="1898650" cy="838200"/>
          </a:xfrm>
          <a:prstGeom prst="homePlate">
            <a:avLst>
              <a:gd name="adj" fmla="val 56629"/>
            </a:avLst>
          </a:prstGeom>
          <a:solidFill>
            <a:srgbClr val="00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>
            <a:off x="4883150" y="1828800"/>
            <a:ext cx="1827213" cy="838200"/>
          </a:xfrm>
          <a:prstGeom prst="homePlate">
            <a:avLst>
              <a:gd name="adj" fmla="val 54498"/>
            </a:avLst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Reprocessing</a:t>
            </a: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3546475" y="1828800"/>
            <a:ext cx="1828800" cy="838200"/>
          </a:xfrm>
          <a:prstGeom prst="homePlate">
            <a:avLst>
              <a:gd name="adj" fmla="val 54545"/>
            </a:avLst>
          </a:prstGeom>
          <a:solidFill>
            <a:srgbClr val="00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Thermal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Reactors</a:t>
            </a:r>
          </a:p>
        </p:txBody>
      </p:sp>
      <p:sp>
        <p:nvSpPr>
          <p:cNvPr id="22547" name="AutoShape 19"/>
          <p:cNvSpPr>
            <a:spLocks noChangeArrowheads="1"/>
          </p:cNvSpPr>
          <p:nvPr/>
        </p:nvSpPr>
        <p:spPr bwMode="auto">
          <a:xfrm>
            <a:off x="2211388" y="1828800"/>
            <a:ext cx="1827212" cy="838200"/>
          </a:xfrm>
          <a:prstGeom prst="homePlate">
            <a:avLst>
              <a:gd name="adj" fmla="val 54498"/>
            </a:avLst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Enrichment</a:t>
            </a: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806450" y="1828800"/>
            <a:ext cx="1897063" cy="838200"/>
          </a:xfrm>
          <a:prstGeom prst="homePlate">
            <a:avLst>
              <a:gd name="adj" fmla="val 56581"/>
            </a:avLst>
          </a:prstGeom>
          <a:solidFill>
            <a:srgbClr val="00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1157288" y="2035175"/>
            <a:ext cx="904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Uranium</a:t>
            </a:r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>
            <a:off x="2703513" y="2667000"/>
            <a:ext cx="633412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6858000" y="1981200"/>
            <a:ext cx="942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Reactors</a:t>
            </a: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8115300" y="2819400"/>
            <a:ext cx="844550" cy="9144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Geologic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</a:t>
            </a:r>
          </a:p>
        </p:txBody>
      </p: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2667000" y="4876800"/>
            <a:ext cx="3124200" cy="8382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Liquid Fuel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Recycling Reactor</a:t>
            </a:r>
          </a:p>
        </p:txBody>
      </p:sp>
      <p:sp>
        <p:nvSpPr>
          <p:cNvPr id="22555" name="AutoShape 27"/>
          <p:cNvSpPr>
            <a:spLocks noChangeArrowheads="1"/>
          </p:cNvSpPr>
          <p:nvPr/>
        </p:nvSpPr>
        <p:spPr bwMode="auto">
          <a:xfrm>
            <a:off x="855663" y="4876800"/>
            <a:ext cx="2460625" cy="838200"/>
          </a:xfrm>
          <a:prstGeom prst="homePlate">
            <a:avLst>
              <a:gd name="adj" fmla="val 73390"/>
            </a:avLst>
          </a:prstGeom>
          <a:solidFill>
            <a:srgbClr val="00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56" name="AutoShape 28"/>
          <p:cNvSpPr>
            <a:spLocks noChangeArrowheads="1"/>
          </p:cNvSpPr>
          <p:nvPr/>
        </p:nvSpPr>
        <p:spPr bwMode="auto">
          <a:xfrm flipH="1">
            <a:off x="5072063" y="4876800"/>
            <a:ext cx="2741612" cy="838200"/>
          </a:xfrm>
          <a:prstGeom prst="homePlate">
            <a:avLst>
              <a:gd name="adj" fmla="val 81771"/>
            </a:avLst>
          </a:prstGeom>
          <a:solidFill>
            <a:srgbClr val="00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5554663" y="5003800"/>
            <a:ext cx="2132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supplemental neutrons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872813" y="5003800"/>
            <a:ext cx="1837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uranium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LWR spent fuel</a:t>
            </a: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8115300" y="5715000"/>
            <a:ext cx="844550" cy="9144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Geologic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</a:t>
            </a: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876300" y="609600"/>
            <a:ext cx="787241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61" name="Text Box 33"/>
          <p:cNvSpPr txBox="1">
            <a:spLocks noChangeArrowheads="1"/>
          </p:cNvSpPr>
          <p:nvPr/>
        </p:nvSpPr>
        <p:spPr bwMode="auto">
          <a:xfrm>
            <a:off x="4251325" y="6070600"/>
            <a:ext cx="3087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End-of-life waste remnant reduced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x10 and delayed by centuries</a:t>
            </a: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838200" y="6096000"/>
            <a:ext cx="29290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enrichment, no reprocessing</a:t>
            </a:r>
          </a:p>
        </p:txBody>
      </p:sp>
      <p:pic>
        <p:nvPicPr>
          <p:cNvPr id="22563" name="Picture 35"/>
          <p:cNvPicPr>
            <a:picLocks noChangeAspect="1" noChangeArrowheads="1"/>
          </p:cNvPicPr>
          <p:nvPr/>
        </p:nvPicPr>
        <p:blipFill>
          <a:blip r:embed="rId3" cstate="print"/>
          <a:srcRect l="10001" t="6302" r="2727" b="29832"/>
          <a:stretch>
            <a:fillRect/>
          </a:stretch>
        </p:blipFill>
        <p:spPr bwMode="auto">
          <a:xfrm>
            <a:off x="2514600" y="3276600"/>
            <a:ext cx="990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4" name="Picture 36"/>
          <p:cNvPicPr>
            <a:picLocks noChangeAspect="1" noChangeArrowheads="1"/>
          </p:cNvPicPr>
          <p:nvPr/>
        </p:nvPicPr>
        <p:blipFill>
          <a:blip r:embed="rId3" cstate="print"/>
          <a:srcRect l="10001" t="6302" r="2727" b="29832"/>
          <a:stretch>
            <a:fillRect/>
          </a:stretch>
        </p:blipFill>
        <p:spPr bwMode="auto">
          <a:xfrm>
            <a:off x="5181600" y="3276600"/>
            <a:ext cx="990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66" name="Text Box 38"/>
          <p:cNvSpPr txBox="1">
            <a:spLocks noChangeArrowheads="1"/>
          </p:cNvSpPr>
          <p:nvPr/>
        </p:nvSpPr>
        <p:spPr bwMode="auto">
          <a:xfrm>
            <a:off x="3276600" y="4495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5999" y="1093687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11225" y="4169255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781787" y="2098442"/>
            <a:ext cx="309590" cy="15128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H="1" flipV="1">
            <a:off x="4721630" y="2233516"/>
            <a:ext cx="323040" cy="1235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726" y="816261"/>
            <a:ext cx="134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 currently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stuck here</a:t>
            </a:r>
          </a:p>
        </p:txBody>
      </p:sp>
    </p:spTree>
    <p:extLst>
      <p:ext uri="{BB962C8B-B14F-4D97-AF65-F5344CB8AC3E}">
        <p14:creationId xmlns:p14="http://schemas.microsoft.com/office/powerpoint/2010/main" val="335063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_ful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46" y="396669"/>
            <a:ext cx="8560336" cy="6051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4562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upload.wikimedia.org/wikipedia/commons/thumb/e/e1/Pin_tumbler_unlocked.svg/600px-Pin_tumbler_unlocke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28" y="1898236"/>
            <a:ext cx="3454459" cy="287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4"/>
          <p:cNvSpPr txBox="1">
            <a:spLocks/>
          </p:cNvSpPr>
          <p:nvPr/>
        </p:nvSpPr>
        <p:spPr>
          <a:xfrm>
            <a:off x="677755" y="882869"/>
            <a:ext cx="7620000" cy="590031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mostly proven, known costs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competitive with fossil fuel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simplified safety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nuclear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security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Nonproliferation</a:t>
            </a:r>
            <a:endParaRPr kumimoji="0" lang="en-US" sz="1600" b="0" i="0" u="sng" strike="noStrike" kern="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enrichment required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reprocessing (just fluorination)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greatly reduced long-lived activity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run on LWR spent fuel (with bulk fluorination)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concern for fuel melting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(Accident Tolerant Fuel)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ubcritical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no criticality accidents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volatile radioactive inventory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low-pressure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missing technology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licensing time (system and public acceptance)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069272" y="-66042"/>
            <a:ext cx="5734893" cy="248359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Safety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Waste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Nonproliferation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Cost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015591" y="2083852"/>
            <a:ext cx="1951717" cy="9211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732622" y="1676771"/>
            <a:ext cx="1575826" cy="1236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882647" y="1281054"/>
            <a:ext cx="680306" cy="1632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61836" y="882869"/>
            <a:ext cx="244489" cy="20307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047923" y="361162"/>
            <a:ext cx="356602" cy="23978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77420" y="33783"/>
            <a:ext cx="6977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Current Best Projections: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59928" y="5330654"/>
            <a:ext cx="32157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This is very unique to the GEM*STAR approach – addressing all at the same time.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1772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045" y="1543585"/>
            <a:ext cx="8723732" cy="4570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 Nuclear Energy Context: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reactors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were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under construction (GEN 3+ LWRs):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in Georgia &amp; 1 in Tennessee (completed)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government and industry activities – Advanced Reactor Design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Whitehouse Nuclear Energy Summit (Nov ’15)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COP-21 climate talks (Dec ’15, Paris, France)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 new opportunities for advanced reactor research (public-private partnership),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$80 M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(Funded, Jan 2016);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Southern Co. to develop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Molten Chloride Fast Reactor;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X-energy to develop Xe-100 pebble bed HTGR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Breakthrough Energy (investment group led by Bill Gates)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DOE, Advanced Reactor Technologies, industry-driven projects, $30 M (Nov 2017)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DOE, U.S. Industry Awards in Support of Advanced Nuclear Technology Development, $60 M (April 2018)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DOE, in the next 6 months, ANT Development, $40 M (pending)</a:t>
            </a:r>
          </a:p>
          <a:p>
            <a:pPr marL="628650" marR="0" lvl="1" indent="-1714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Startups (about 50), for example:</a:t>
            </a:r>
          </a:p>
          <a:p>
            <a:pPr marL="914400" marR="0" lvl="2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TerraPower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(Traveling Wave - Bill Gates) ; Terrestrial Energy (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Canada);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Flibe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 (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LFTR – Sorensen);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ThorCon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 (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MSR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[uranium fuel]);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Moltex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 (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British)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Transatomic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 (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MSR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MIT);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NuScale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 (SMR-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LWR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DOE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industry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supported);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mPower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(SMR-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LWR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B&amp;W);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Kairospower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MSR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Berkeley)</a:t>
            </a:r>
          </a:p>
        </p:txBody>
      </p:sp>
      <p:sp>
        <p:nvSpPr>
          <p:cNvPr id="5" name="Rectangle 4"/>
          <p:cNvSpPr/>
          <p:nvPr/>
        </p:nvSpPr>
        <p:spPr>
          <a:xfrm>
            <a:off x="509045" y="682452"/>
            <a:ext cx="3162843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 Energy Context: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coal/natural gas: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‘green’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solar/wind: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baseload 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189" y="71784"/>
            <a:ext cx="8034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 Nuclear Energy Generation - R&amp;D &amp; Construction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5759" y="6384834"/>
            <a:ext cx="2822231" cy="38869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are CRITICAL reactors</a:t>
            </a:r>
          </a:p>
        </p:txBody>
      </p:sp>
    </p:spTree>
    <p:extLst>
      <p:ext uri="{BB962C8B-B14F-4D97-AF65-F5344CB8AC3E}">
        <p14:creationId xmlns:p14="http://schemas.microsoft.com/office/powerpoint/2010/main" val="3925803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34647" y="198194"/>
            <a:ext cx="8534400" cy="667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GEM*STAR – A Transformative Player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52200" y="1309035"/>
            <a:ext cx="8099295" cy="5072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 basic design can be made to work.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optimize design via full simulation and engineering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operation and failure modes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 costing, performance, and commercial viability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sub-systems as part of ‘research stretch’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best path to demonstration and financial backing.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FUEL:	Natural Uranium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Weapons Grade Plutonium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Existing LWR spent fuel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USE: 	Synthetic transport fuel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Electricity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High-temp process heat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Burning LWR spent fuel</a:t>
            </a:r>
          </a:p>
          <a:p>
            <a:pPr marL="1828800" marR="0" lvl="4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9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4768" y="196170"/>
            <a:ext cx="1647059" cy="664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5201371" y="993045"/>
            <a:ext cx="1753957" cy="7245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Research/Academic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3545" y="1501803"/>
            <a:ext cx="144679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VTF 5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staged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 $4M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5738" y="1937258"/>
            <a:ext cx="1594599" cy="2210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GEM*STAR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(for profit)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Vogelaar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Haghighat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design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10298" y="1885753"/>
            <a:ext cx="1745030" cy="2262298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Eng.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Chem. Eng.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Chemistry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Geosciences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Biomaterials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&amp; International Affairs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(other depts.)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Destination Areas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69248" y="3218330"/>
            <a:ext cx="568472" cy="448356"/>
          </a:xfrm>
          <a:prstGeom prst="rect">
            <a:avLst/>
          </a:prstGeom>
          <a:ln w="63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draft solicitation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802094" y="1902680"/>
            <a:ext cx="1212922" cy="476833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 sources for university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NNSA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NSF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Foundations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49253" y="984114"/>
            <a:ext cx="612533" cy="4695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VTF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50137" y="1910298"/>
            <a:ext cx="1108973" cy="2778203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funding sources for companies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SBIR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GAIN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NNSA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Corporate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etc…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Right Arrow 69"/>
          <p:cNvSpPr/>
          <p:nvPr/>
        </p:nvSpPr>
        <p:spPr>
          <a:xfrm rot="5400000">
            <a:off x="3360010" y="1605635"/>
            <a:ext cx="416639" cy="17745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ight Arrow 83"/>
          <p:cNvSpPr/>
          <p:nvPr/>
        </p:nvSpPr>
        <p:spPr>
          <a:xfrm rot="10800000">
            <a:off x="7002133" y="2380497"/>
            <a:ext cx="711673" cy="263319"/>
          </a:xfrm>
          <a:prstGeom prst="rightArrow">
            <a:avLst>
              <a:gd name="adj1" fmla="val 973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ight Arrow 84"/>
          <p:cNvSpPr/>
          <p:nvPr/>
        </p:nvSpPr>
        <p:spPr>
          <a:xfrm rot="10800000">
            <a:off x="6998789" y="2857286"/>
            <a:ext cx="711673" cy="2934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ight Arrow 85"/>
          <p:cNvSpPr/>
          <p:nvPr/>
        </p:nvSpPr>
        <p:spPr>
          <a:xfrm rot="10800000">
            <a:off x="7008234" y="3696949"/>
            <a:ext cx="711673" cy="5684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Left-Right Arrow 88"/>
          <p:cNvSpPr/>
          <p:nvPr/>
        </p:nvSpPr>
        <p:spPr>
          <a:xfrm flipH="1">
            <a:off x="4421687" y="2797307"/>
            <a:ext cx="799960" cy="718259"/>
          </a:xfrm>
          <a:prstGeom prst="leftRightArrow">
            <a:avLst>
              <a:gd name="adj1" fmla="val 60261"/>
              <a:gd name="adj2" fmla="val 24348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6000">
                <a:srgbClr val="D2C8F4"/>
              </a:gs>
              <a:gs pos="100000">
                <a:srgbClr val="FFCCFF"/>
              </a:gs>
            </a:gsLst>
            <a:lin ang="108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398986" y="2928598"/>
            <a:ext cx="8226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partnership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ight Arrow 90"/>
          <p:cNvSpPr/>
          <p:nvPr/>
        </p:nvSpPr>
        <p:spPr>
          <a:xfrm rot="10800000" flipH="1">
            <a:off x="2191855" y="2133792"/>
            <a:ext cx="523117" cy="2934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ight Arrow 91"/>
          <p:cNvSpPr/>
          <p:nvPr/>
        </p:nvSpPr>
        <p:spPr>
          <a:xfrm rot="10800000" flipH="1">
            <a:off x="2166010" y="4101955"/>
            <a:ext cx="546943" cy="695271"/>
          </a:xfrm>
          <a:prstGeom prst="rightArrow">
            <a:avLst>
              <a:gd name="adj1" fmla="val 50000"/>
              <a:gd name="adj2" fmla="val 3292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827088" y="4688502"/>
            <a:ext cx="1594599" cy="20863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iesel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fuel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WGPu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LWR spent fuel use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tritium production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electricity gen.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heat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(domestic and international)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ROI to VTF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230579" y="4688500"/>
            <a:ext cx="1745030" cy="2086373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molten-salt materials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temp turbines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 policy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energy policy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cheaper green-energy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neutronics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accelerator design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“research stretch”</a:t>
            </a:r>
          </a:p>
        </p:txBody>
      </p:sp>
      <p:sp>
        <p:nvSpPr>
          <p:cNvPr id="96" name="Right Arrow 95"/>
          <p:cNvSpPr/>
          <p:nvPr/>
        </p:nvSpPr>
        <p:spPr>
          <a:xfrm rot="10800000">
            <a:off x="7044902" y="5194852"/>
            <a:ext cx="687895" cy="64930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ight Arrow 96"/>
          <p:cNvSpPr/>
          <p:nvPr/>
        </p:nvSpPr>
        <p:spPr>
          <a:xfrm rot="10800000" flipH="1">
            <a:off x="4465830" y="5275700"/>
            <a:ext cx="711673" cy="5684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942797" y="5351942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Outcomes: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704937" y="1439131"/>
            <a:ext cx="140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Investment: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Down Arrow 99"/>
          <p:cNvSpPr/>
          <p:nvPr/>
        </p:nvSpPr>
        <p:spPr>
          <a:xfrm>
            <a:off x="451523" y="841082"/>
            <a:ext cx="487297" cy="5790092"/>
          </a:xfrm>
          <a:prstGeom prst="downArrow">
            <a:avLst>
              <a:gd name="adj1" fmla="val 7055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49826" y="853901"/>
            <a:ext cx="461665" cy="4707699"/>
          </a:xfrm>
          <a:prstGeom prst="rect">
            <a:avLst/>
          </a:prstGeom>
        </p:spPr>
        <p:txBody>
          <a:bodyPr vert="vert"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Y1      Y2     Y3    Y4   Y5  Y6-9     Y10+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955328" y="181652"/>
            <a:ext cx="2071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Leverage VT Programmatic Interest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Curved Left Arrow 102"/>
          <p:cNvSpPr/>
          <p:nvPr/>
        </p:nvSpPr>
        <p:spPr>
          <a:xfrm rot="4693336">
            <a:off x="5344169" y="-673670"/>
            <a:ext cx="778707" cy="5530604"/>
          </a:xfrm>
          <a:prstGeom prst="curvedLeftArrow">
            <a:avLst>
              <a:gd name="adj1" fmla="val 25000"/>
              <a:gd name="adj2" fmla="val 6072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ight Arrow 106"/>
          <p:cNvSpPr/>
          <p:nvPr/>
        </p:nvSpPr>
        <p:spPr>
          <a:xfrm rot="10800000" flipH="1">
            <a:off x="4572161" y="2179753"/>
            <a:ext cx="523117" cy="2015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ight Arrow 107"/>
          <p:cNvSpPr/>
          <p:nvPr/>
        </p:nvSpPr>
        <p:spPr>
          <a:xfrm rot="10800000" flipH="1">
            <a:off x="4572160" y="4248885"/>
            <a:ext cx="523117" cy="2934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 rot="10800000" flipH="1">
            <a:off x="2174130" y="2685217"/>
            <a:ext cx="523117" cy="3520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27088" y="4210166"/>
            <a:ext cx="1594599" cy="3851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and Operate  Demonstration Plant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30355" y="4210165"/>
            <a:ext cx="1745253" cy="38513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Facilitate</a:t>
            </a: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Demonstration Plant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760" y="33474"/>
            <a:ext cx="32442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Create a single purpose entity for clarity of mission to investors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65486" y="3148314"/>
            <a:ext cx="568472" cy="448356"/>
          </a:xfrm>
          <a:prstGeom prst="rect">
            <a:avLst/>
          </a:prstGeom>
          <a:ln w="63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3532" tIns="11766" rIns="23532" bIns="117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draft solicitation</a:t>
            </a:r>
          </a:p>
        </p:txBody>
      </p:sp>
      <p:sp>
        <p:nvSpPr>
          <p:cNvPr id="36" name="Right Arrow 35"/>
          <p:cNvSpPr/>
          <p:nvPr/>
        </p:nvSpPr>
        <p:spPr>
          <a:xfrm rot="10800000" flipH="1">
            <a:off x="2141298" y="3666686"/>
            <a:ext cx="592254" cy="40274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1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 animBg="1"/>
      <p:bldP spid="20" grpId="0" animBg="1"/>
      <p:bldP spid="43" grpId="0" animBg="1"/>
      <p:bldP spid="48" grpId="0" animBg="1"/>
      <p:bldP spid="49" grpId="0" animBg="1"/>
      <p:bldP spid="66" grpId="0" animBg="1"/>
      <p:bldP spid="70" grpId="0" animBg="1"/>
      <p:bldP spid="84" grpId="0" animBg="1"/>
      <p:bldP spid="85" grpId="0" animBg="1"/>
      <p:bldP spid="86" grpId="0" animBg="1"/>
      <p:bldP spid="89" grpId="0" animBg="1"/>
      <p:bldP spid="90" grpId="0"/>
      <p:bldP spid="91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/>
      <p:bldP spid="99" grpId="0"/>
      <p:bldP spid="102" grpId="0"/>
      <p:bldP spid="103" grpId="0" animBg="1"/>
      <p:bldP spid="107" grpId="0" animBg="1"/>
      <p:bldP spid="108" grpId="0" animBg="1"/>
      <p:bldP spid="32" grpId="0" animBg="1"/>
      <p:bldP spid="33" grpId="0" animBg="1"/>
      <p:bldP spid="34" grpId="0" animBg="1"/>
      <p:bldP spid="2" grpId="0"/>
      <p:bldP spid="35" grpId="0" animBg="1"/>
      <p:bldP spid="3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r>
              <a:rPr lang="en-US" dirty="0" err="1"/>
              <a:t>Pu</a:t>
            </a:r>
            <a:r>
              <a:rPr lang="en-US" dirty="0"/>
              <a:t> Weapons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1295400"/>
            <a:ext cx="8382000" cy="4648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Small time window (during maximum compression) for full yield:</a:t>
            </a:r>
          </a:p>
          <a:p>
            <a:r>
              <a:rPr lang="en-US" dirty="0"/>
              <a:t>no ignition </a:t>
            </a:r>
            <a:r>
              <a:rPr lang="en-US" dirty="0">
                <a:sym typeface="Symbol"/>
              </a:rPr>
              <a:t> pre-i</a:t>
            </a:r>
            <a:r>
              <a:rPr lang="en-US" dirty="0"/>
              <a:t>gnition</a:t>
            </a:r>
            <a:br>
              <a:rPr lang="en-US" dirty="0"/>
            </a:br>
            <a:r>
              <a:rPr lang="en-US" dirty="0"/>
              <a:t>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probability</a:t>
            </a:r>
            <a:r>
              <a:rPr lang="en-US" dirty="0"/>
              <a:t> depends on rate of spontaneous fission)</a:t>
            </a:r>
          </a:p>
          <a:p>
            <a:r>
              <a:rPr lang="en-US" dirty="0"/>
              <a:t>timed ignition</a:t>
            </a:r>
          </a:p>
          <a:p>
            <a:pPr marL="457200" lvl="1" indent="0">
              <a:buNone/>
            </a:pPr>
            <a:r>
              <a:rPr lang="en-US" sz="2800" dirty="0">
                <a:ea typeface="+mn-ea"/>
                <a:cs typeface="+mn-cs"/>
              </a:rPr>
              <a:t>(engineered pulse of neutrons)</a:t>
            </a:r>
          </a:p>
          <a:p>
            <a:pPr marL="457200" lvl="1" indent="0">
              <a:buNone/>
            </a:pPr>
            <a:endParaRPr lang="en-US" sz="2800" dirty="0">
              <a:ea typeface="+mn-ea"/>
              <a:cs typeface="+mn-cs"/>
            </a:endParaRPr>
          </a:p>
          <a:p>
            <a:pPr marL="57150" indent="0">
              <a:buNone/>
            </a:pP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amount </a:t>
            </a:r>
            <a:r>
              <a:rPr lang="en-US" sz="40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and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isotope distribution matters…</a:t>
            </a:r>
          </a:p>
        </p:txBody>
      </p:sp>
    </p:spTree>
    <p:extLst>
      <p:ext uri="{BB962C8B-B14F-4D97-AF65-F5344CB8AC3E}">
        <p14:creationId xmlns:p14="http://schemas.microsoft.com/office/powerpoint/2010/main" val="36707420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457200" y="889397"/>
          <a:ext cx="8220075" cy="5968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470" y="76200"/>
            <a:ext cx="8534400" cy="1143000"/>
          </a:xfrm>
        </p:spPr>
        <p:txBody>
          <a:bodyPr/>
          <a:lstStyle/>
          <a:p>
            <a:r>
              <a:rPr lang="en-US" sz="4000" dirty="0">
                <a:solidFill>
                  <a:srgbClr val="CC3300"/>
                </a:solidFill>
              </a:rPr>
              <a:t>FB BN800  </a:t>
            </a:r>
            <a:r>
              <a:rPr lang="en-US" sz="4000" dirty="0">
                <a:solidFill>
                  <a:srgbClr val="FFC000"/>
                </a:solidFill>
              </a:rPr>
              <a:t>MOX-LWR</a:t>
            </a:r>
            <a:r>
              <a:rPr lang="en-US" sz="4000" dirty="0"/>
              <a:t>  </a:t>
            </a:r>
            <a:r>
              <a:rPr lang="en-US" sz="4000" dirty="0">
                <a:solidFill>
                  <a:srgbClr val="00B050"/>
                </a:solidFill>
              </a:rPr>
              <a:t>GEM*STAR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086600" y="2286000"/>
          <a:ext cx="1981200" cy="1447800"/>
        </p:xfrm>
        <a:graphic>
          <a:graphicData uri="http://schemas.openxmlformats.org/drawingml/2006/table">
            <a:tbl>
              <a:tblPr firstRow="1" firstCol="1" bandRow="1"/>
              <a:tblGrid>
                <a:gridCol w="33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baseline="300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4" tooltip="Plutonium-239"/>
                        </a:rPr>
                        <a:t>239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4" tooltip="Plutonium-239"/>
                        </a:rPr>
                        <a:t>Pu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α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24,110 years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baseline="300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5" tooltip="Plutonium-240"/>
                        </a:rPr>
                        <a:t>240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5" tooltip="Plutonium-240"/>
                        </a:rPr>
                        <a:t>Pu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α,sf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6,561 years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baseline="300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6" tooltip="Plutonium-241"/>
                        </a:rPr>
                        <a:t>241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6" tooltip="Plutonium-241"/>
                        </a:rPr>
                        <a:t>Pu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β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14.325 years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baseline="30000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7" tooltip="Plutonium-242"/>
                        </a:rPr>
                        <a:t>242</a:t>
                      </a:r>
                      <a:r>
                        <a:rPr lang="en-US" sz="12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  <a:hlinkClick r:id="rId7" tooltip="Plutonium-242"/>
                        </a:rPr>
                        <a:t>Pu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α,sf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373,300 years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9171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533400" y="304800"/>
          <a:ext cx="8292051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0715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63074" y="1325903"/>
          <a:ext cx="6857925" cy="482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89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8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Potential respondents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Core and Target 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Syn</a:t>
                      </a:r>
                      <a:r>
                        <a:rPr lang="en-US" dirty="0"/>
                        <a:t>-Gas</a:t>
                      </a:r>
                      <a:r>
                        <a:rPr lang="en-US" baseline="0" dirty="0"/>
                        <a:t>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Schnabel</a:t>
                      </a:r>
                      <a:r>
                        <a:rPr lang="en-US" baseline="0" dirty="0"/>
                        <a:t> Engineering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1GeV protons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@ 1,</a:t>
                      </a:r>
                      <a:r>
                        <a:rPr lang="en-US" baseline="0" dirty="0"/>
                        <a:t> 2.5 and 10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Muons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Neutrons</a:t>
                      </a:r>
                      <a:r>
                        <a:rPr lang="en-US" baseline="0" dirty="0"/>
                        <a:t> in Graphite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NCCU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Molten Salt Chemistry</a:t>
                      </a:r>
                      <a:r>
                        <a:rPr lang="en-US" baseline="0" dirty="0"/>
                        <a:t> &amp; Pumping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VT, ORNL,</a:t>
                      </a:r>
                      <a:r>
                        <a:rPr lang="en-US" baseline="0" dirty="0"/>
                        <a:t> INR (Russia)?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WPu</a:t>
                      </a:r>
                      <a:r>
                        <a:rPr lang="en-US" dirty="0"/>
                        <a:t> treaty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LLNL, NNSA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Core Interior</a:t>
                      </a:r>
                      <a:r>
                        <a:rPr lang="en-US" baseline="0" dirty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ADNA, Georgia Tech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Target Development and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IP &amp; Regulations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GWU,FGA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Failure Mode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Bechtel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Integration</a:t>
                      </a:r>
                      <a:r>
                        <a:rPr lang="en-US" baseline="0" dirty="0"/>
                        <a:t> with Naval Operations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VT, GWU, ONR</a:t>
                      </a:r>
                      <a:r>
                        <a:rPr lang="en-US" baseline="0" dirty="0"/>
                        <a:t> (NRL)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VT-ARC?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63074" y="502952"/>
            <a:ext cx="6792244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kern="0" dirty="0">
                <a:solidFill>
                  <a:srgbClr val="000000"/>
                </a:solidFill>
              </a:rPr>
              <a:t>GEM*STAR: First Tier External Studies</a:t>
            </a:r>
          </a:p>
        </p:txBody>
      </p:sp>
    </p:spTree>
    <p:extLst>
      <p:ext uri="{BB962C8B-B14F-4D97-AF65-F5344CB8AC3E}">
        <p14:creationId xmlns:p14="http://schemas.microsoft.com/office/powerpoint/2010/main" val="3687458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082" y="3520439"/>
            <a:ext cx="4171950" cy="31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1" y="228635"/>
            <a:ext cx="4368602" cy="4368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889742" y="241085"/>
          <a:ext cx="4122290" cy="3091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Slide" r:id="rId6" imgW="4570519" imgH="3427408" progId="PowerPoint.Slide.12">
                  <p:embed/>
                </p:oleObj>
              </mc:Choice>
              <mc:Fallback>
                <p:oleObj name="Slide" r:id="rId6" imgW="4570519" imgH="3427408" progId="PowerPoint.Slide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89742" y="241085"/>
                        <a:ext cx="4122290" cy="3091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728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18" y="492540"/>
            <a:ext cx="7290936" cy="596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shot 2017-03-26 20.07.47.png" descr="Screenshot 2017-03-26 20.07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5" y="2528463"/>
            <a:ext cx="1940322" cy="24747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REXINO @ LNGS"/>
          <p:cNvSpPr txBox="1">
            <a:spLocks/>
          </p:cNvSpPr>
          <p:nvPr/>
        </p:nvSpPr>
        <p:spPr>
          <a:xfrm>
            <a:off x="1057214" y="228899"/>
            <a:ext cx="7488002" cy="432001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ts val="500"/>
              </a:spcBef>
              <a:spcAft>
                <a:spcPct val="0"/>
              </a:spcAft>
              <a:defRPr sz="2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BOREXINO @ LNGS </a:t>
            </a:r>
          </a:p>
        </p:txBody>
      </p:sp>
      <p:sp>
        <p:nvSpPr>
          <p:cNvPr id="5" name="Line"/>
          <p:cNvSpPr/>
          <p:nvPr/>
        </p:nvSpPr>
        <p:spPr>
          <a:xfrm flipV="1">
            <a:off x="1718296" y="1380552"/>
            <a:ext cx="1261025" cy="2144349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657" y="1373511"/>
            <a:ext cx="2392170" cy="24118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"/>
          <p:cNvSpPr/>
          <p:nvPr/>
        </p:nvSpPr>
        <p:spPr>
          <a:xfrm>
            <a:off x="4644764" y="3045153"/>
            <a:ext cx="15645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8" name="Borexino_for_the_subpage_cropped.jpg" descr="Borexino_for_the_subpage_cropped.jpg"/>
          <p:cNvPicPr>
            <a:picLocks noChangeAspect="1"/>
          </p:cNvPicPr>
          <p:nvPr/>
        </p:nvPicPr>
        <p:blipFill>
          <a:blip r:embed="rId5"/>
          <a:srcRect t="13501" r="11653"/>
          <a:stretch>
            <a:fillRect/>
          </a:stretch>
        </p:blipFill>
        <p:spPr>
          <a:xfrm>
            <a:off x="7157007" y="1681602"/>
            <a:ext cx="1940659" cy="18264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/>
          <p:cNvSpPr/>
          <p:nvPr/>
        </p:nvSpPr>
        <p:spPr>
          <a:xfrm>
            <a:off x="5427888" y="3733085"/>
            <a:ext cx="3155791" cy="6551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"/>
          <p:cNvSpPr/>
          <p:nvPr/>
        </p:nvSpPr>
        <p:spPr>
          <a:xfrm flipV="1">
            <a:off x="5109191" y="1839750"/>
            <a:ext cx="2015096" cy="122595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Screenshot 2017-03-16 01.17.15.png" descr="Screenshot 2017-03-16 01.17.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443" y="3780856"/>
            <a:ext cx="2564119" cy="171421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ine"/>
          <p:cNvSpPr/>
          <p:nvPr/>
        </p:nvSpPr>
        <p:spPr>
          <a:xfrm>
            <a:off x="5196574" y="3826121"/>
            <a:ext cx="750144" cy="1623685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aboratori Nazionali…"/>
          <p:cNvSpPr/>
          <p:nvPr/>
        </p:nvSpPr>
        <p:spPr>
          <a:xfrm>
            <a:off x="3134906" y="3821327"/>
            <a:ext cx="191526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Laboratori Nazionali </a:t>
            </a:r>
          </a:p>
          <a:p>
            <a:pPr marL="287654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/>
            </a:pPr>
            <a:r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 Gran Sasso </a:t>
            </a:r>
          </a:p>
        </p:txBody>
      </p:sp>
      <p:sp>
        <p:nvSpPr>
          <p:cNvPr id="14" name="Line"/>
          <p:cNvSpPr/>
          <p:nvPr/>
        </p:nvSpPr>
        <p:spPr>
          <a:xfrm>
            <a:off x="5168469" y="3158563"/>
            <a:ext cx="2176797" cy="341608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ran Sasso, Apennines,…"/>
          <p:cNvSpPr/>
          <p:nvPr/>
        </p:nvSpPr>
        <p:spPr>
          <a:xfrm>
            <a:off x="543933" y="5027411"/>
            <a:ext cx="202784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Gran Sasso, Apennines,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Abruzzo, Italy </a:t>
            </a:r>
          </a:p>
        </p:txBody>
      </p:sp>
      <p:sp>
        <p:nvSpPr>
          <p:cNvPr id="16" name="Line"/>
          <p:cNvSpPr/>
          <p:nvPr/>
        </p:nvSpPr>
        <p:spPr>
          <a:xfrm flipV="1">
            <a:off x="1710918" y="2904287"/>
            <a:ext cx="1275781" cy="59512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Borexino detector at Hall C"/>
          <p:cNvSpPr/>
          <p:nvPr/>
        </p:nvSpPr>
        <p:spPr>
          <a:xfrm>
            <a:off x="6871610" y="3438620"/>
            <a:ext cx="223234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Borexino detector at Hall C</a:t>
            </a:r>
          </a:p>
        </p:txBody>
      </p:sp>
      <p:sp>
        <p:nvSpPr>
          <p:cNvPr id="18" name="Entrance to the LNGS"/>
          <p:cNvSpPr/>
          <p:nvPr/>
        </p:nvSpPr>
        <p:spPr>
          <a:xfrm>
            <a:off x="6224060" y="5453373"/>
            <a:ext cx="189410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Entrance to the LNGS </a:t>
            </a:r>
          </a:p>
        </p:txBody>
      </p:sp>
      <p:sp>
        <p:nvSpPr>
          <p:cNvPr id="19" name="3800 m.w.e shielding…"/>
          <p:cNvSpPr/>
          <p:nvPr/>
        </p:nvSpPr>
        <p:spPr>
          <a:xfrm>
            <a:off x="3011961" y="4751147"/>
            <a:ext cx="229756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50" b="1">
                <a:solidFill>
                  <a:srgbClr val="00549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sz="16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Helvetica"/>
              </a:rPr>
              <a:t>3800 m.w.e shielding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50" b="1">
                <a:solidFill>
                  <a:srgbClr val="00549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sz="16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Helvetica"/>
              </a:rPr>
              <a:t>against cosmic rays</a:t>
            </a:r>
          </a:p>
        </p:txBody>
      </p:sp>
      <p:pic>
        <p:nvPicPr>
          <p:cNvPr id="20" name="Screenshot 2017-03-26 21.52.57.png" descr="Screenshot 2017-03-26 21.52.57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13611" y="3111440"/>
            <a:ext cx="165455" cy="3511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2026697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eme1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9143E897-4589-48A3-A515-2F6052BC2991}" vid="{8691B6F0-C585-4DAF-8509-CD5E530CE07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2582</Words>
  <Application>Microsoft Office PowerPoint</Application>
  <PresentationFormat>On-screen Show (4:3)</PresentationFormat>
  <Paragraphs>558</Paragraphs>
  <Slides>67</Slides>
  <Notes>65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89" baseType="lpstr">
      <vt:lpstr>等线</vt:lpstr>
      <vt:lpstr>Arial</vt:lpstr>
      <vt:lpstr>Calibri</vt:lpstr>
      <vt:lpstr>Calibri Light</vt:lpstr>
      <vt:lpstr>Cambria Math</vt:lpstr>
      <vt:lpstr>Comic Sans MS</vt:lpstr>
      <vt:lpstr>Imprint MT Shadow</vt:lpstr>
      <vt:lpstr>Symbol</vt:lpstr>
      <vt:lpstr>Times New Roman</vt:lpstr>
      <vt:lpstr>Tw Cen MT</vt:lpstr>
      <vt:lpstr>Verdana</vt:lpstr>
      <vt:lpstr>Wingdings</vt:lpstr>
      <vt:lpstr>Default Design</vt:lpstr>
      <vt:lpstr>Globe</vt:lpstr>
      <vt:lpstr>4_Default Design</vt:lpstr>
      <vt:lpstr>1_Office Theme</vt:lpstr>
      <vt:lpstr>3_Default Design</vt:lpstr>
      <vt:lpstr>Office Theme</vt:lpstr>
      <vt:lpstr>Theme1</vt:lpstr>
      <vt:lpstr>Slide</vt:lpstr>
      <vt:lpstr>Document</vt:lpstr>
      <vt:lpstr>Worksheet</vt:lpstr>
      <vt:lpstr>PowerPoint Presentation</vt:lpstr>
      <vt:lpstr>Borexino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Darkside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nUlAT</vt:lpstr>
      <vt:lpstr>PowerPoint Presentation</vt:lpstr>
      <vt:lpstr>Classic υ ̅_eSignature</vt:lpstr>
      <vt:lpstr>PowerPoint Presentation</vt:lpstr>
      <vt:lpstr>Merger of Existing Work</vt:lpstr>
      <vt:lpstr>Event Topology</vt:lpstr>
      <vt:lpstr>Energy Resolution</vt:lpstr>
      <vt:lpstr>PowerPoint Presentation</vt:lpstr>
      <vt:lpstr>Distinguishable Start Signal</vt:lpstr>
      <vt:lpstr>Systematics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Has this been tried before?  Accelerator Transmutation of Waste (ATW) 1991-2007 DOE development program at LANL (~$280M/yr)  “Energy Amplifier” Carlo Rubia (Nobel Laureate) Science 1993 (using Bowman ideas at LANL) </vt:lpstr>
      <vt:lpstr>PowerPoint Presentation</vt:lpstr>
      <vt:lpstr>PowerPoint Presentation</vt:lpstr>
      <vt:lpstr>Change Paradigm for Nuclear Energy</vt:lpstr>
      <vt:lpstr>PowerPoint Presentation</vt:lpstr>
      <vt:lpstr>PowerPoint Presentation</vt:lpstr>
      <vt:lpstr>PowerPoint Presentation</vt:lpstr>
      <vt:lpstr>PowerPoint Presentation</vt:lpstr>
      <vt:lpstr>Pu Weapons</vt:lpstr>
      <vt:lpstr>FB BN800  MOX-LWR  GEM*STAR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vogelaar</dc:creator>
  <cp:lastModifiedBy>Vogelaar, Robert</cp:lastModifiedBy>
  <cp:revision>48</cp:revision>
  <dcterms:created xsi:type="dcterms:W3CDTF">2011-11-10T16:06:03Z</dcterms:created>
  <dcterms:modified xsi:type="dcterms:W3CDTF">2020-03-06T07:23:39Z</dcterms:modified>
</cp:coreProperties>
</file>